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7" r:id="rId3"/>
    <p:sldId id="341" r:id="rId4"/>
    <p:sldId id="338" r:id="rId5"/>
    <p:sldId id="345" r:id="rId6"/>
    <p:sldId id="339" r:id="rId7"/>
    <p:sldId id="334" r:id="rId8"/>
    <p:sldId id="344" r:id="rId9"/>
    <p:sldId id="346" r:id="rId10"/>
    <p:sldId id="342" r:id="rId11"/>
    <p:sldId id="349" r:id="rId12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FFCC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62392-3913-909A-3ABC-FEDCC72A44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0EC6A9-11DA-D5A4-B434-3285F79A9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DC9DB-CBE6-AD51-BA00-EF0D352B5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31196-123E-0503-C0AD-5CC88C352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9AA00-9A9F-B823-3C67-09DBAF2A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6567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74000-2522-00BC-8C04-7998F57F7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5CC55-949A-ACF5-63D3-4B0A52786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C388D-A65F-0A5B-10FD-FA41AAC9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8AAF0-B0F0-CB69-758F-4FBD8356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F0D50-F62A-0A4B-AD73-303F186FA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1485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8CA93C-8E56-9F3E-ABE0-FBE30363E7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3E05F8-F16B-817E-CC8F-691EA3864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63CC9-8FCF-8F59-08BF-2219261F8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37334-DBD0-621B-B632-E6629F3F8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F41A8D-D18F-1A63-D89D-EFC385ECD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39875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6B02F-F2AA-7348-9AA8-FD6C67A6D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C6341-23FC-D20D-C4D5-CFC9665D1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708C-11AE-C752-C9ED-4E8EC6E9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6A79F-190A-9712-9B59-D0E4877E3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E5119-C8BE-377E-D058-67119B32E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5649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8F0CE-EB8F-F9DC-603E-C0C1CE9B4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B24F3-841A-15B0-5F3E-9E0BA6F14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C2E56-23F6-AF18-B5FC-9E691B442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E57219-52B7-0D9E-0D8E-3F82B690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9AD13-60D7-A904-E44A-CF8F64FA4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180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EBF20-8217-286F-9443-820D86A68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49338-3691-5B4B-5E47-F3C11B2F4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3CD3FE-DD33-563B-A675-8B6AD095C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7E05EC-3BDD-EE24-7D84-C117BDE7E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C16D4-915F-29C0-500A-26A7CE1B9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9BAA1-439D-44C3-C135-79C29A4A3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17047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23B45-7157-4CBC-F3BE-FCCAEFE1A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03993-101F-2182-375B-4C5EEA83A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88B38-67C1-885E-EFE6-123DAFB54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A2EA8F-D2B8-C4D1-35D4-5D7EC7B6C1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8F834A-E612-2737-1381-8681484B8A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B0DC3C-0044-6B55-D721-E421E843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D5A229-C1BA-ED18-85EB-584A93AC8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09F28F-5ADD-330B-77DE-BD3573D96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2933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78E62-74BB-A5A3-900F-6AAF34210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7608BE-4174-7516-D442-949EBBF5E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C489AE-0432-428B-154D-3AF303F14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A59C5-39D4-1C93-913D-5699488A9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40116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0BE989-1853-2A2B-333A-87BA62C9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CD3BE-10D4-7951-8297-3A054D930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77551D-A5D2-7B7D-4E55-26CC8C4A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82879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CC9A4-0AC6-E752-9DBD-E54838B6E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FC201-FAD4-C3DD-DB2B-7C1D9B701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5CFBE8-84E2-62D7-1F99-7EA751630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08D3F-3507-81FE-4C8B-6999A282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73A358-0F05-DE8B-C03C-5B2041658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70E47-A85A-11F7-7640-43D149871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23157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A11C4-2327-FC46-93EB-C8279D49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7ECE92-D062-2BC8-91CE-6CE01C2CA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7002B5-2341-5E97-0B63-7571A679B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FE0A2A-6FC3-F1F8-87CE-E507D2F76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3C50EC-D5E2-4682-F4A7-8722560E5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6AC916-EBB8-6CFF-C00F-431841AB7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639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8EAE9B-C12A-F3C7-3ECA-536449CDC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A6DE83-9120-987B-E31D-382E93D4D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48A87-DFB1-B248-446E-8CB977F6C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31A4-9781-400D-AF18-249572778932}" type="datetimeFigureOut">
              <a:rPr lang="en-ZA" smtClean="0"/>
              <a:t>2025/02/12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C2F7F-D971-F763-9615-7E64A7DF44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9606D-5D79-D896-0BCB-9BD48513C1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6D42-59D6-4959-9257-F36679F4F44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6534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0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6E00B6-892A-0D9A-85A3-A06F45199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489" y="320994"/>
            <a:ext cx="5632110" cy="768284"/>
          </a:xfrm>
        </p:spPr>
        <p:txBody>
          <a:bodyPr anchor="b">
            <a:normAutofit/>
          </a:bodyPr>
          <a:lstStyle/>
          <a:p>
            <a:pPr algn="l"/>
            <a:r>
              <a:rPr lang="en-ZA" sz="4000" dirty="0"/>
              <a:t>St Vincent De Paul Society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971220-0CC8-E4B0-A1B3-13D9871C56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636" y="2576833"/>
            <a:ext cx="4693962" cy="600427"/>
          </a:xfrm>
        </p:spPr>
        <p:txBody>
          <a:bodyPr anchor="t">
            <a:normAutofit/>
          </a:bodyPr>
          <a:lstStyle/>
          <a:p>
            <a:pPr algn="l"/>
            <a:r>
              <a:rPr lang="en-ZA" dirty="0"/>
              <a:t>St Jude’s Conference, Vredenburg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3" descr="Z:\Social Development\2019\svp logo 2019.png">
            <a:extLst>
              <a:ext uri="{FF2B5EF4-FFF2-40B4-BE49-F238E27FC236}">
                <a16:creationId xmlns:a16="http://schemas.microsoft.com/office/drawing/2014/main" id="{CA569CC4-96A0-C73C-3225-1229183CBB9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 bwMode="auto">
          <a:xfrm>
            <a:off x="7531503" y="2164819"/>
            <a:ext cx="3217333" cy="3217333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99109C-8AC3-E7B4-48C2-45A469F19327}"/>
              </a:ext>
            </a:extLst>
          </p:cNvPr>
          <p:cNvSpPr txBox="1"/>
          <p:nvPr/>
        </p:nvSpPr>
        <p:spPr>
          <a:xfrm>
            <a:off x="738488" y="3575765"/>
            <a:ext cx="71519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ZA" sz="6600" dirty="0">
                <a:highlight>
                  <a:srgbClr val="FFFF00"/>
                </a:highlight>
              </a:rPr>
              <a:t>Adopt a Family Project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E3C4F0-4719-1874-0B4E-AA467323DD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469" t="12577" r="612" b="76220"/>
          <a:stretch/>
        </p:blipFill>
        <p:spPr>
          <a:xfrm>
            <a:off x="8793748" y="114593"/>
            <a:ext cx="2794263" cy="7682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0C8213-F15C-FEED-F5E7-E3728F3EA693}"/>
              </a:ext>
            </a:extLst>
          </p:cNvPr>
          <p:cNvSpPr txBox="1"/>
          <p:nvPr/>
        </p:nvSpPr>
        <p:spPr>
          <a:xfrm>
            <a:off x="7261934" y="1402074"/>
            <a:ext cx="420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Click Start Slide Show Button to hear music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D799B79-5F31-FE8B-C1FB-AB6D88DC7657}"/>
              </a:ext>
            </a:extLst>
          </p:cNvPr>
          <p:cNvCxnSpPr/>
          <p:nvPr/>
        </p:nvCxnSpPr>
        <p:spPr>
          <a:xfrm flipV="1">
            <a:off x="10262586" y="544456"/>
            <a:ext cx="0" cy="8689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00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583FAB11-E1CA-4939-B017-72783681B31C}"/>
              </a:ext>
            </a:extLst>
          </p:cNvPr>
          <p:cNvGrpSpPr>
            <a:grpSpLocks/>
          </p:cNvGrpSpPr>
          <p:nvPr/>
        </p:nvGrpSpPr>
        <p:grpSpPr bwMode="auto">
          <a:xfrm>
            <a:off x="6925664" y="2701913"/>
            <a:ext cx="2421536" cy="2091760"/>
            <a:chOff x="0" y="0"/>
            <a:chExt cx="562" cy="753"/>
          </a:xfrm>
        </p:grpSpPr>
        <p:sp>
          <p:nvSpPr>
            <p:cNvPr id="28" name="AutoShape 3">
              <a:extLst>
                <a:ext uri="{FF2B5EF4-FFF2-40B4-BE49-F238E27FC236}">
                  <a16:creationId xmlns:a16="http://schemas.microsoft.com/office/drawing/2014/main" id="{F6DED277-96B6-6918-1821-847BD365362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562" cy="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D5C9A04-C974-C597-4E90-4C60B47E65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l="6027" t="9628" b="17497"/>
            <a:stretch>
              <a:fillRect/>
            </a:stretch>
          </p:blipFill>
          <p:spPr bwMode="auto">
            <a:xfrm>
              <a:off x="34" y="72"/>
              <a:ext cx="528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71FB399-DE97-E8F9-743C-6398010498BE}"/>
              </a:ext>
            </a:extLst>
          </p:cNvPr>
          <p:cNvSpPr txBox="1"/>
          <p:nvPr/>
        </p:nvSpPr>
        <p:spPr>
          <a:xfrm>
            <a:off x="1178051" y="2901922"/>
            <a:ext cx="49179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>
                <a:highlight>
                  <a:srgbClr val="FFFF00"/>
                </a:highlight>
              </a:rPr>
              <a:t>Thanks for your continuous support</a:t>
            </a:r>
          </a:p>
        </p:txBody>
      </p:sp>
      <p:pic>
        <p:nvPicPr>
          <p:cNvPr id="3" name="Picture 2" descr="Z:\Social Development\2019\svp logo 2019.png">
            <a:extLst>
              <a:ext uri="{FF2B5EF4-FFF2-40B4-BE49-F238E27FC236}">
                <a16:creationId xmlns:a16="http://schemas.microsoft.com/office/drawing/2014/main" id="{D50805F1-58DF-0475-38F0-4077E74962F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 bwMode="auto">
          <a:xfrm>
            <a:off x="6650182" y="1288013"/>
            <a:ext cx="1311112" cy="1206076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8DD8BD-D260-3FF4-8C46-E89810475EA8}"/>
              </a:ext>
            </a:extLst>
          </p:cNvPr>
          <p:cNvSpPr txBox="1"/>
          <p:nvPr/>
        </p:nvSpPr>
        <p:spPr>
          <a:xfrm>
            <a:off x="1019776" y="1598664"/>
            <a:ext cx="4917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/>
              <a:t>On behalf of our Conference</a:t>
            </a:r>
          </a:p>
        </p:txBody>
      </p:sp>
    </p:spTree>
    <p:extLst>
      <p:ext uri="{BB962C8B-B14F-4D97-AF65-F5344CB8AC3E}">
        <p14:creationId xmlns:p14="http://schemas.microsoft.com/office/powerpoint/2010/main" val="224789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CBB73-CB58-1A67-A148-4D98C54B1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EE1E11D0-87E5-3264-E98E-869BEC571CC7}"/>
              </a:ext>
            </a:extLst>
          </p:cNvPr>
          <p:cNvSpPr txBox="1">
            <a:spLocks/>
          </p:cNvSpPr>
          <p:nvPr/>
        </p:nvSpPr>
        <p:spPr>
          <a:xfrm>
            <a:off x="971550" y="274807"/>
            <a:ext cx="9338310" cy="15577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ZA" sz="4800" b="1" dirty="0">
                <a:solidFill>
                  <a:srgbClr val="FF0000"/>
                </a:solidFill>
              </a:rPr>
              <a:t>The Lord hears the cry of the Poor</a:t>
            </a:r>
          </a:p>
          <a:p>
            <a:pPr algn="l"/>
            <a:r>
              <a:rPr lang="en-ZA" sz="4800" b="1" dirty="0">
                <a:solidFill>
                  <a:srgbClr val="FF0000"/>
                </a:solidFill>
              </a:rPr>
              <a:t>          Blessed is the Lord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DA898A-0D40-50FB-6807-D24654626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555" y="1738356"/>
            <a:ext cx="2349374" cy="3303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C00"/>
                  </a:outerShdw>
                </a:effectLst>
              </a14:hiddenEffects>
            </a:ext>
          </a:ex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83F7B816-4093-54A6-33EF-68607BEE90BD}"/>
              </a:ext>
            </a:extLst>
          </p:cNvPr>
          <p:cNvSpPr txBox="1">
            <a:spLocks/>
          </p:cNvSpPr>
          <p:nvPr/>
        </p:nvSpPr>
        <p:spPr>
          <a:xfrm>
            <a:off x="372352" y="5293290"/>
            <a:ext cx="6552231" cy="87669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ZA" sz="2800" b="1" dirty="0">
                <a:solidFill>
                  <a:srgbClr val="FF0000"/>
                </a:solidFill>
              </a:rPr>
              <a:t>If You also hear the cry of the Poor you can assist</a:t>
            </a:r>
          </a:p>
          <a:p>
            <a:pPr algn="l"/>
            <a:r>
              <a:rPr lang="en-ZA" sz="2800" b="1" dirty="0">
                <a:solidFill>
                  <a:srgbClr val="FF0000"/>
                </a:solidFill>
              </a:rPr>
              <a:t> with a donation of a food parcel parcel/s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4BF35B-9949-A16D-B03F-03D814DF0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406" y="1765381"/>
            <a:ext cx="2535219" cy="3249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C00"/>
                  </a:outerShdw>
                </a:effectLst>
              </a14:hiddenEffects>
            </a:ext>
          </a:extLst>
        </p:spPr>
      </p:pic>
      <p:pic>
        <p:nvPicPr>
          <p:cNvPr id="1026" name="Picture 2" descr="Image result for Giving Food Cartoon">
            <a:extLst>
              <a:ext uri="{FF2B5EF4-FFF2-40B4-BE49-F238E27FC236}">
                <a16:creationId xmlns:a16="http://schemas.microsoft.com/office/drawing/2014/main" id="{E9E81D30-DB49-EBB6-6E2F-EC35F5FF8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555" y="5042341"/>
            <a:ext cx="2557593" cy="169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06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68FA5-44C5-86EB-0ACC-D5255A56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528A7B11-D927-BECC-5F3E-83685E623136}"/>
              </a:ext>
            </a:extLst>
          </p:cNvPr>
          <p:cNvSpPr txBox="1">
            <a:spLocks/>
          </p:cNvSpPr>
          <p:nvPr/>
        </p:nvSpPr>
        <p:spPr>
          <a:xfrm>
            <a:off x="988085" y="990680"/>
            <a:ext cx="9338310" cy="15577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ZA" sz="4800" b="1" dirty="0">
                <a:solidFill>
                  <a:srgbClr val="FF0000"/>
                </a:solidFill>
              </a:rPr>
              <a:t>The Lord hears the cry of the Poor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196028-0AED-5C1F-1C57-AC121A242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0" y="1884975"/>
            <a:ext cx="3341370" cy="4699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C00"/>
                  </a:outerShdw>
                </a:effectLst>
              </a14:hiddenEffects>
            </a:ext>
          </a:extLst>
        </p:spPr>
      </p:pic>
      <p:pic>
        <p:nvPicPr>
          <p:cNvPr id="14" name="Cry of the poor">
            <a:hlinkClick r:id="" action="ppaction://media"/>
            <a:extLst>
              <a:ext uri="{FF2B5EF4-FFF2-40B4-BE49-F238E27FC236}">
                <a16:creationId xmlns:a16="http://schemas.microsoft.com/office/drawing/2014/main" id="{A88E7876-FE7E-1A22-1714-22DC97F51A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31830" y="57073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5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75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19449F7-79C5-6BA5-EC5F-ED35FEB78255}"/>
              </a:ext>
            </a:extLst>
          </p:cNvPr>
          <p:cNvSpPr txBox="1"/>
          <p:nvPr/>
        </p:nvSpPr>
        <p:spPr>
          <a:xfrm>
            <a:off x="425143" y="450418"/>
            <a:ext cx="90057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>
                <a:highlight>
                  <a:srgbClr val="FFFF00"/>
                </a:highlight>
              </a:rPr>
              <a:t>Support our “Adopt A Family” Project </a:t>
            </a:r>
          </a:p>
          <a:p>
            <a:pPr algn="ctr"/>
            <a:endParaRPr lang="en-ZA" sz="3600" dirty="0">
              <a:highlight>
                <a:srgbClr val="FFFF00"/>
              </a:highlight>
            </a:endParaRPr>
          </a:p>
          <a:p>
            <a:pPr algn="ctr"/>
            <a:r>
              <a:rPr lang="en-ZA" sz="3600" dirty="0">
                <a:highlight>
                  <a:srgbClr val="FFFF00"/>
                </a:highlight>
              </a:rPr>
              <a:t>Project will be implemented for Full Year-2024</a:t>
            </a:r>
            <a:r>
              <a:rPr lang="en-ZA" sz="3600" dirty="0"/>
              <a:t>	</a:t>
            </a:r>
            <a:endParaRPr lang="en-ZA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4119E1-6575-C1D8-8DE8-D28F04B344B3}"/>
              </a:ext>
            </a:extLst>
          </p:cNvPr>
          <p:cNvSpPr txBox="1"/>
          <p:nvPr/>
        </p:nvSpPr>
        <p:spPr>
          <a:xfrm>
            <a:off x="721541" y="2484517"/>
            <a:ext cx="101697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/>
              <a:t>Donations can be Food Parcels  OR     EFT  R150 per parcel: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AB2035-B436-670E-9BC5-DBBBCD983E49}"/>
              </a:ext>
            </a:extLst>
          </p:cNvPr>
          <p:cNvGrpSpPr/>
          <p:nvPr/>
        </p:nvGrpSpPr>
        <p:grpSpPr>
          <a:xfrm>
            <a:off x="814246" y="3961079"/>
            <a:ext cx="1530616" cy="2455070"/>
            <a:chOff x="814246" y="3961079"/>
            <a:chExt cx="1530616" cy="2455070"/>
          </a:xfrm>
        </p:grpSpPr>
        <p:pic>
          <p:nvPicPr>
            <p:cNvPr id="2" name="Picture 2" descr="3D Isometric Flat Vector Conceptual Illustration of Grocery Bundles Set 3D Isometric Flat Vector Conceptual Illustration of Grocery Bundles Set, Different Shopping Bags with Supermarket Foods cartoon of a grocery bag stock illustrations">
              <a:extLst>
                <a:ext uri="{FF2B5EF4-FFF2-40B4-BE49-F238E27FC236}">
                  <a16:creationId xmlns:a16="http://schemas.microsoft.com/office/drawing/2014/main" id="{7256DB2A-E29A-6A20-E7B9-C3D2EF678F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32" t="14584" r="20633" b="13579"/>
            <a:stretch/>
          </p:blipFill>
          <p:spPr bwMode="auto">
            <a:xfrm>
              <a:off x="814246" y="4330411"/>
              <a:ext cx="1371935" cy="167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0DBA73-1F37-771B-B26A-C8F8226675ED}"/>
                </a:ext>
              </a:extLst>
            </p:cNvPr>
            <p:cNvSpPr txBox="1"/>
            <p:nvPr/>
          </p:nvSpPr>
          <p:spPr>
            <a:xfrm>
              <a:off x="818995" y="3961079"/>
              <a:ext cx="15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/>
                <a:t>Once a Month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094E51-BDFB-6FF9-3789-96776CC1F906}"/>
                </a:ext>
              </a:extLst>
            </p:cNvPr>
            <p:cNvSpPr txBox="1"/>
            <p:nvPr/>
          </p:nvSpPr>
          <p:spPr>
            <a:xfrm>
              <a:off x="923278" y="6046817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Nice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DA6688-5FED-0B5A-29B0-CA1545F9DD16}"/>
              </a:ext>
            </a:extLst>
          </p:cNvPr>
          <p:cNvGrpSpPr/>
          <p:nvPr/>
        </p:nvGrpSpPr>
        <p:grpSpPr>
          <a:xfrm>
            <a:off x="3651613" y="3859741"/>
            <a:ext cx="2591470" cy="2583961"/>
            <a:chOff x="3651613" y="3859741"/>
            <a:chExt cx="2591470" cy="2583961"/>
          </a:xfrm>
        </p:grpSpPr>
        <p:pic>
          <p:nvPicPr>
            <p:cNvPr id="4" name="Picture 3" descr="3D Isometric Flat Vector Conceptual Illustration of Grocery Bundles Set 3D Isometric Flat Vector Conceptual Illustration of Grocery Bundles Set, Different Shopping Bags with Supermarket Foods cartoon of a grocery bag stock illustrations">
              <a:extLst>
                <a:ext uri="{FF2B5EF4-FFF2-40B4-BE49-F238E27FC236}">
                  <a16:creationId xmlns:a16="http://schemas.microsoft.com/office/drawing/2014/main" id="{C5728D60-5E95-C2B6-FAE2-49D72B33DF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32" t="14584" r="20633" b="13579"/>
            <a:stretch/>
          </p:blipFill>
          <p:spPr bwMode="auto">
            <a:xfrm>
              <a:off x="3651613" y="4262852"/>
              <a:ext cx="1371935" cy="167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3D Isometric Flat Vector Conceptual Illustration of Grocery Bundles Set 3D Isometric Flat Vector Conceptual Illustration of Grocery Bundles Set, Different Shopping Bags with Supermarket Foods cartoon of a grocery bag stock illustrations">
              <a:extLst>
                <a:ext uri="{FF2B5EF4-FFF2-40B4-BE49-F238E27FC236}">
                  <a16:creationId xmlns:a16="http://schemas.microsoft.com/office/drawing/2014/main" id="{244C5A5D-1581-0CC0-7806-8594FFEADE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32" t="14584" r="20633" b="13579"/>
            <a:stretch/>
          </p:blipFill>
          <p:spPr bwMode="auto">
            <a:xfrm>
              <a:off x="4871148" y="4330411"/>
              <a:ext cx="1371935" cy="167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2CE1142-E3D9-8C0B-5D51-ACB75D701B20}"/>
                </a:ext>
              </a:extLst>
            </p:cNvPr>
            <p:cNvSpPr txBox="1"/>
            <p:nvPr/>
          </p:nvSpPr>
          <p:spPr>
            <a:xfrm>
              <a:off x="3658665" y="3859741"/>
              <a:ext cx="15722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/>
                <a:t>Twice a Month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2725FF-658C-DBE1-EC0D-9566FD8BB8CB}"/>
                </a:ext>
              </a:extLst>
            </p:cNvPr>
            <p:cNvSpPr txBox="1"/>
            <p:nvPr/>
          </p:nvSpPr>
          <p:spPr>
            <a:xfrm>
              <a:off x="4109148" y="6074370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Sweet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41D4BC9-E80B-5AC4-7348-C2A388BC56C4}"/>
              </a:ext>
            </a:extLst>
          </p:cNvPr>
          <p:cNvGrpSpPr/>
          <p:nvPr/>
        </p:nvGrpSpPr>
        <p:grpSpPr>
          <a:xfrm>
            <a:off x="7108087" y="3904883"/>
            <a:ext cx="4532001" cy="2480604"/>
            <a:chOff x="7108087" y="3904883"/>
            <a:chExt cx="4532001" cy="2480604"/>
          </a:xfrm>
        </p:grpSpPr>
        <p:pic>
          <p:nvPicPr>
            <p:cNvPr id="9" name="Picture 8" descr="3D Isometric Flat Vector Conceptual Illustration of Grocery Bundles Set 3D Isometric Flat Vector Conceptual Illustration of Grocery Bundles Set, Different Shopping Bags with Supermarket Foods cartoon of a grocery bag stock illustrations">
              <a:extLst>
                <a:ext uri="{FF2B5EF4-FFF2-40B4-BE49-F238E27FC236}">
                  <a16:creationId xmlns:a16="http://schemas.microsoft.com/office/drawing/2014/main" id="{06456E8D-EAE8-245F-4EF4-28975174C0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32" t="14584" r="20633" b="13579"/>
            <a:stretch/>
          </p:blipFill>
          <p:spPr bwMode="auto">
            <a:xfrm>
              <a:off x="7108087" y="4302858"/>
              <a:ext cx="1371935" cy="167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 descr="3D Isometric Flat Vector Conceptual Illustration of Grocery Bundles Set 3D Isometric Flat Vector Conceptual Illustration of Grocery Bundles Set, Different Shopping Bags with Supermarket Foods cartoon of a grocery bag stock illustrations">
              <a:extLst>
                <a:ext uri="{FF2B5EF4-FFF2-40B4-BE49-F238E27FC236}">
                  <a16:creationId xmlns:a16="http://schemas.microsoft.com/office/drawing/2014/main" id="{C31B264A-86B8-FE26-74F1-2F1F5EDD3C3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32" t="14584" r="20633" b="13579"/>
            <a:stretch/>
          </p:blipFill>
          <p:spPr bwMode="auto">
            <a:xfrm>
              <a:off x="8327622" y="4370417"/>
              <a:ext cx="1371935" cy="167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A0271D8-C625-B952-7F9F-61E6DE24CDE3}"/>
                </a:ext>
              </a:extLst>
            </p:cNvPr>
            <p:cNvSpPr txBox="1"/>
            <p:nvPr/>
          </p:nvSpPr>
          <p:spPr>
            <a:xfrm>
              <a:off x="8548634" y="3904883"/>
              <a:ext cx="1429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/>
                <a:t>Every Sunday</a:t>
              </a:r>
            </a:p>
          </p:txBody>
        </p:sp>
        <p:pic>
          <p:nvPicPr>
            <p:cNvPr id="12" name="Picture 11" descr="3D Isometric Flat Vector Conceptual Illustration of Grocery Bundles Set 3D Isometric Flat Vector Conceptual Illustration of Grocery Bundles Set, Different Shopping Bags with Supermarket Foods cartoon of a grocery bag stock illustrations">
              <a:extLst>
                <a:ext uri="{FF2B5EF4-FFF2-40B4-BE49-F238E27FC236}">
                  <a16:creationId xmlns:a16="http://schemas.microsoft.com/office/drawing/2014/main" id="{A98DA5A7-C71C-AD1C-5BAD-739C00EB86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32" t="14584" r="20633" b="13579"/>
            <a:stretch/>
          </p:blipFill>
          <p:spPr bwMode="auto">
            <a:xfrm>
              <a:off x="9263157" y="4302858"/>
              <a:ext cx="1371935" cy="167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3D Isometric Flat Vector Conceptual Illustration of Grocery Bundles Set 3D Isometric Flat Vector Conceptual Illustration of Grocery Bundles Set, Different Shopping Bags with Supermarket Foods cartoon of a grocery bag stock illustrations">
              <a:extLst>
                <a:ext uri="{FF2B5EF4-FFF2-40B4-BE49-F238E27FC236}">
                  <a16:creationId xmlns:a16="http://schemas.microsoft.com/office/drawing/2014/main" id="{0DFF9487-87C8-664E-9F90-FEA206A2C2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32" t="14584" r="20633" b="13579"/>
            <a:stretch/>
          </p:blipFill>
          <p:spPr bwMode="auto">
            <a:xfrm>
              <a:off x="10268153" y="4302858"/>
              <a:ext cx="1371935" cy="167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556907-195C-5EFF-6E1C-058041FF5DC5}"/>
                </a:ext>
              </a:extLst>
            </p:cNvPr>
            <p:cNvSpPr txBox="1"/>
            <p:nvPr/>
          </p:nvSpPr>
          <p:spPr>
            <a:xfrm>
              <a:off x="8105373" y="6016155"/>
              <a:ext cx="15941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Awesome</a:t>
              </a:r>
            </a:p>
          </p:txBody>
        </p:sp>
      </p:grpSp>
      <p:pic>
        <p:nvPicPr>
          <p:cNvPr id="3" name="Picture 2" descr="A picture containing indoor, plastic&#10;&#10;Description automatically generated">
            <a:extLst>
              <a:ext uri="{FF2B5EF4-FFF2-40B4-BE49-F238E27FC236}">
                <a16:creationId xmlns:a16="http://schemas.microsoft.com/office/drawing/2014/main" id="{1AF945BA-2416-7433-E0CE-EDB35AA24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91" y="342613"/>
            <a:ext cx="1761569" cy="176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6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87481C2-C6D0-87F4-F17A-268EDDDF32F6}"/>
              </a:ext>
            </a:extLst>
          </p:cNvPr>
          <p:cNvSpPr txBox="1"/>
          <p:nvPr/>
        </p:nvSpPr>
        <p:spPr>
          <a:xfrm>
            <a:off x="293746" y="101501"/>
            <a:ext cx="3524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Take an empty ADOPT a FAMILY  Plastic Bag in Foyer after Mass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CC84CFB-B491-5341-E545-707EED723D34}"/>
              </a:ext>
            </a:extLst>
          </p:cNvPr>
          <p:cNvGrpSpPr/>
          <p:nvPr/>
        </p:nvGrpSpPr>
        <p:grpSpPr>
          <a:xfrm>
            <a:off x="3097666" y="2114291"/>
            <a:ext cx="1192306" cy="825609"/>
            <a:chOff x="3003176" y="1882587"/>
            <a:chExt cx="1192306" cy="82560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5DF21F6-7015-0A5D-6445-30875B8C7099}"/>
                </a:ext>
              </a:extLst>
            </p:cNvPr>
            <p:cNvSpPr>
              <a:spLocks/>
            </p:cNvSpPr>
            <p:nvPr/>
          </p:nvSpPr>
          <p:spPr>
            <a:xfrm>
              <a:off x="3227264" y="1882587"/>
              <a:ext cx="295865" cy="27790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CED3B8-3261-B6D4-E6F8-84C40930B76E}"/>
                </a:ext>
              </a:extLst>
            </p:cNvPr>
            <p:cNvSpPr txBox="1">
              <a:spLocks/>
            </p:cNvSpPr>
            <p:nvPr/>
          </p:nvSpPr>
          <p:spPr>
            <a:xfrm>
              <a:off x="3003176" y="2184976"/>
              <a:ext cx="11923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sz="1400" dirty="0"/>
                <a:t>Empty Plastic Bags</a:t>
              </a:r>
            </a:p>
          </p:txBody>
        </p:sp>
      </p:grpSp>
      <p:pic>
        <p:nvPicPr>
          <p:cNvPr id="1026" name="Picture 2" descr="41,795 Cartoon Small Family Images, Stock Photos &amp; Vectors | Shutterstock">
            <a:extLst>
              <a:ext uri="{FF2B5EF4-FFF2-40B4-BE49-F238E27FC236}">
                <a16:creationId xmlns:a16="http://schemas.microsoft.com/office/drawing/2014/main" id="{9F312677-4F03-B17B-B03F-CC9076323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5" b="19408"/>
          <a:stretch/>
        </p:blipFill>
        <p:spPr bwMode="auto">
          <a:xfrm>
            <a:off x="7235680" y="352241"/>
            <a:ext cx="2342278" cy="150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phic 17" descr="Man outline">
            <a:extLst>
              <a:ext uri="{FF2B5EF4-FFF2-40B4-BE49-F238E27FC236}">
                <a16:creationId xmlns:a16="http://schemas.microsoft.com/office/drawing/2014/main" id="{EC351164-718D-8272-8453-C6DB8E0F2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83332" y="1250843"/>
            <a:ext cx="914400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92CF195-0C7A-DBF0-FC9E-F62508795C28}"/>
              </a:ext>
            </a:extLst>
          </p:cNvPr>
          <p:cNvSpPr txBox="1"/>
          <p:nvPr/>
        </p:nvSpPr>
        <p:spPr>
          <a:xfrm>
            <a:off x="3089531" y="1130749"/>
            <a:ext cx="2447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Take Plastic Bag Home</a:t>
            </a:r>
          </a:p>
        </p:txBody>
      </p:sp>
      <p:pic>
        <p:nvPicPr>
          <p:cNvPr id="27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<a:extLst>
              <a:ext uri="{FF2B5EF4-FFF2-40B4-BE49-F238E27FC236}">
                <a16:creationId xmlns:a16="http://schemas.microsoft.com/office/drawing/2014/main" id="{C500BF47-3D2A-3D6F-3CE5-B70BC95FD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1" t="12821" r="37179" b="52307"/>
          <a:stretch/>
        </p:blipFill>
        <p:spPr bwMode="auto">
          <a:xfrm>
            <a:off x="10092304" y="1391204"/>
            <a:ext cx="1031274" cy="127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BDA9BC8-D5B3-1BC5-74B9-C2C7A1AB7339}"/>
              </a:ext>
            </a:extLst>
          </p:cNvPr>
          <p:cNvSpPr txBox="1"/>
          <p:nvPr/>
        </p:nvSpPr>
        <p:spPr>
          <a:xfrm>
            <a:off x="9172076" y="617710"/>
            <a:ext cx="2737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Fill Plastic bag with groceries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145772-A2FC-EA8B-1C55-D8870817683A}"/>
              </a:ext>
            </a:extLst>
          </p:cNvPr>
          <p:cNvSpPr txBox="1"/>
          <p:nvPr/>
        </p:nvSpPr>
        <p:spPr>
          <a:xfrm>
            <a:off x="9322111" y="2991902"/>
            <a:ext cx="244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Bring parcels to Church and place in Foyer</a:t>
            </a:r>
          </a:p>
        </p:txBody>
      </p:sp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A15BEC48-517C-294A-BABA-A19985D116F7}"/>
              </a:ext>
            </a:extLst>
          </p:cNvPr>
          <p:cNvGrpSpPr/>
          <p:nvPr/>
        </p:nvGrpSpPr>
        <p:grpSpPr>
          <a:xfrm>
            <a:off x="3465739" y="1876574"/>
            <a:ext cx="914400" cy="914400"/>
            <a:chOff x="3981578" y="1644033"/>
            <a:chExt cx="914400" cy="914400"/>
          </a:xfrm>
        </p:grpSpPr>
        <p:pic>
          <p:nvPicPr>
            <p:cNvPr id="1039" name="Graphic 1038" descr="Man outline">
              <a:extLst>
                <a:ext uri="{FF2B5EF4-FFF2-40B4-BE49-F238E27FC236}">
                  <a16:creationId xmlns:a16="http://schemas.microsoft.com/office/drawing/2014/main" id="{728F22DD-0C08-77AA-4945-A512A5F23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040" name="Rectangle 1039">
              <a:extLst>
                <a:ext uri="{FF2B5EF4-FFF2-40B4-BE49-F238E27FC236}">
                  <a16:creationId xmlns:a16="http://schemas.microsoft.com/office/drawing/2014/main" id="{09B261A5-F4CF-F3D0-5912-D925779B63D8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4218BAA2-DF4D-CF0C-1F02-90ACE35E6635}"/>
              </a:ext>
            </a:extLst>
          </p:cNvPr>
          <p:cNvGrpSpPr/>
          <p:nvPr/>
        </p:nvGrpSpPr>
        <p:grpSpPr>
          <a:xfrm>
            <a:off x="3822520" y="1835479"/>
            <a:ext cx="914400" cy="914400"/>
            <a:chOff x="3981578" y="1644033"/>
            <a:chExt cx="914400" cy="914400"/>
          </a:xfrm>
        </p:grpSpPr>
        <p:pic>
          <p:nvPicPr>
            <p:cNvPr id="1042" name="Graphic 1041" descr="Man outline">
              <a:extLst>
                <a:ext uri="{FF2B5EF4-FFF2-40B4-BE49-F238E27FC236}">
                  <a16:creationId xmlns:a16="http://schemas.microsoft.com/office/drawing/2014/main" id="{DF8C6C6F-6228-A818-0B05-3244D4B08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043" name="Rectangle 1042">
              <a:extLst>
                <a:ext uri="{FF2B5EF4-FFF2-40B4-BE49-F238E27FC236}">
                  <a16:creationId xmlns:a16="http://schemas.microsoft.com/office/drawing/2014/main" id="{657C6C3F-1FAB-3573-D6F9-5AD74391CDCE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263C3913-DC32-F904-E950-7458817B1537}"/>
              </a:ext>
            </a:extLst>
          </p:cNvPr>
          <p:cNvGrpSpPr/>
          <p:nvPr/>
        </p:nvGrpSpPr>
        <p:grpSpPr>
          <a:xfrm>
            <a:off x="4133646" y="1846455"/>
            <a:ext cx="914400" cy="914400"/>
            <a:chOff x="3981578" y="1644033"/>
            <a:chExt cx="914400" cy="914400"/>
          </a:xfrm>
        </p:grpSpPr>
        <p:pic>
          <p:nvPicPr>
            <p:cNvPr id="1045" name="Graphic 1044" descr="Man outline">
              <a:extLst>
                <a:ext uri="{FF2B5EF4-FFF2-40B4-BE49-F238E27FC236}">
                  <a16:creationId xmlns:a16="http://schemas.microsoft.com/office/drawing/2014/main" id="{C97DD284-061E-646A-3B82-C664E658A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046" name="Rectangle 1045">
              <a:extLst>
                <a:ext uri="{FF2B5EF4-FFF2-40B4-BE49-F238E27FC236}">
                  <a16:creationId xmlns:a16="http://schemas.microsoft.com/office/drawing/2014/main" id="{1CE60FF5-8134-EBEE-FC66-433A91035615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9B0E4EAA-1C13-55B7-0818-BF14AD73B897}"/>
              </a:ext>
            </a:extLst>
          </p:cNvPr>
          <p:cNvGrpSpPr/>
          <p:nvPr/>
        </p:nvGrpSpPr>
        <p:grpSpPr>
          <a:xfrm>
            <a:off x="4535376" y="1833833"/>
            <a:ext cx="914400" cy="914400"/>
            <a:chOff x="3981578" y="1644033"/>
            <a:chExt cx="914400" cy="914400"/>
          </a:xfrm>
        </p:grpSpPr>
        <p:pic>
          <p:nvPicPr>
            <p:cNvPr id="1048" name="Graphic 1047" descr="Man outline">
              <a:extLst>
                <a:ext uri="{FF2B5EF4-FFF2-40B4-BE49-F238E27FC236}">
                  <a16:creationId xmlns:a16="http://schemas.microsoft.com/office/drawing/2014/main" id="{2F044176-3FAF-80D6-0133-BE2E480E8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049" name="Rectangle 1048">
              <a:extLst>
                <a:ext uri="{FF2B5EF4-FFF2-40B4-BE49-F238E27FC236}">
                  <a16:creationId xmlns:a16="http://schemas.microsoft.com/office/drawing/2014/main" id="{4D14653F-747C-9A1C-EA8E-5972E8F7F5C8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050" name="Group 1049">
            <a:extLst>
              <a:ext uri="{FF2B5EF4-FFF2-40B4-BE49-F238E27FC236}">
                <a16:creationId xmlns:a16="http://schemas.microsoft.com/office/drawing/2014/main" id="{AE50A22D-2DD8-680B-559F-D2BD9464ED9C}"/>
              </a:ext>
            </a:extLst>
          </p:cNvPr>
          <p:cNvGrpSpPr/>
          <p:nvPr/>
        </p:nvGrpSpPr>
        <p:grpSpPr>
          <a:xfrm>
            <a:off x="5301553" y="1745522"/>
            <a:ext cx="914400" cy="914400"/>
            <a:chOff x="3981578" y="1644033"/>
            <a:chExt cx="914400" cy="914400"/>
          </a:xfrm>
        </p:grpSpPr>
        <p:pic>
          <p:nvPicPr>
            <p:cNvPr id="1051" name="Graphic 1050" descr="Man outline">
              <a:extLst>
                <a:ext uri="{FF2B5EF4-FFF2-40B4-BE49-F238E27FC236}">
                  <a16:creationId xmlns:a16="http://schemas.microsoft.com/office/drawing/2014/main" id="{82C4743E-47F0-C6D0-A04F-5674A2FB3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052" name="Rectangle 1051">
              <a:extLst>
                <a:ext uri="{FF2B5EF4-FFF2-40B4-BE49-F238E27FC236}">
                  <a16:creationId xmlns:a16="http://schemas.microsoft.com/office/drawing/2014/main" id="{B92E4BFF-0EC8-0304-7F53-B8DB96443DDD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053" name="Group 1052">
            <a:extLst>
              <a:ext uri="{FF2B5EF4-FFF2-40B4-BE49-F238E27FC236}">
                <a16:creationId xmlns:a16="http://schemas.microsoft.com/office/drawing/2014/main" id="{B92BF462-FA4E-BF8A-8DB8-589D9C8C9506}"/>
              </a:ext>
            </a:extLst>
          </p:cNvPr>
          <p:cNvGrpSpPr/>
          <p:nvPr/>
        </p:nvGrpSpPr>
        <p:grpSpPr>
          <a:xfrm>
            <a:off x="4899823" y="1779355"/>
            <a:ext cx="914400" cy="914400"/>
            <a:chOff x="3981578" y="1644033"/>
            <a:chExt cx="914400" cy="914400"/>
          </a:xfrm>
        </p:grpSpPr>
        <p:pic>
          <p:nvPicPr>
            <p:cNvPr id="1054" name="Graphic 1053" descr="Man outline">
              <a:extLst>
                <a:ext uri="{FF2B5EF4-FFF2-40B4-BE49-F238E27FC236}">
                  <a16:creationId xmlns:a16="http://schemas.microsoft.com/office/drawing/2014/main" id="{8A9C4569-B5BC-5539-025D-2DDFDAD6E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055" name="Rectangle 1054">
              <a:extLst>
                <a:ext uri="{FF2B5EF4-FFF2-40B4-BE49-F238E27FC236}">
                  <a16:creationId xmlns:a16="http://schemas.microsoft.com/office/drawing/2014/main" id="{58F2ACF6-28DE-2B06-EB7B-9F84C40E5F41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386D847-2097-599E-EB72-74D529EE6E16}"/>
              </a:ext>
            </a:extLst>
          </p:cNvPr>
          <p:cNvGrpSpPr/>
          <p:nvPr/>
        </p:nvGrpSpPr>
        <p:grpSpPr>
          <a:xfrm>
            <a:off x="10368993" y="4176317"/>
            <a:ext cx="914400" cy="914400"/>
            <a:chOff x="7833041" y="4157155"/>
            <a:chExt cx="914400" cy="914400"/>
          </a:xfrm>
        </p:grpSpPr>
        <p:pic>
          <p:nvPicPr>
            <p:cNvPr id="6" name="Graphic 5" descr="Man outline">
              <a:extLst>
                <a:ext uri="{FF2B5EF4-FFF2-40B4-BE49-F238E27FC236}">
                  <a16:creationId xmlns:a16="http://schemas.microsoft.com/office/drawing/2014/main" id="{85353E85-2884-AB86-E868-E371775A8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8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DE6F04DC-5FDE-2366-4373-0BA7BA494F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65B243DE-7CCF-4131-2F89-C389CD28C4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BA8E552-2F3E-8E7F-F486-885DE399B05F}"/>
              </a:ext>
            </a:extLst>
          </p:cNvPr>
          <p:cNvGrpSpPr/>
          <p:nvPr/>
        </p:nvGrpSpPr>
        <p:grpSpPr>
          <a:xfrm>
            <a:off x="9919117" y="4206078"/>
            <a:ext cx="914400" cy="914400"/>
            <a:chOff x="7833041" y="4157155"/>
            <a:chExt cx="914400" cy="914400"/>
          </a:xfrm>
        </p:grpSpPr>
        <p:pic>
          <p:nvPicPr>
            <p:cNvPr id="12" name="Graphic 11" descr="Man outline">
              <a:extLst>
                <a:ext uri="{FF2B5EF4-FFF2-40B4-BE49-F238E27FC236}">
                  <a16:creationId xmlns:a16="http://schemas.microsoft.com/office/drawing/2014/main" id="{8968E99C-1ED4-90D6-5C05-CB0E687B2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3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C76BD95B-FB26-DE54-C122-695B5401DF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84F77CCD-1A16-2709-4718-E5950F5CB5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A67D1A-E847-1BF2-A42B-799C36E05C43}"/>
              </a:ext>
            </a:extLst>
          </p:cNvPr>
          <p:cNvGrpSpPr/>
          <p:nvPr/>
        </p:nvGrpSpPr>
        <p:grpSpPr>
          <a:xfrm>
            <a:off x="9494323" y="4185856"/>
            <a:ext cx="914400" cy="914400"/>
            <a:chOff x="7833041" y="4157155"/>
            <a:chExt cx="914400" cy="914400"/>
          </a:xfrm>
        </p:grpSpPr>
        <p:pic>
          <p:nvPicPr>
            <p:cNvPr id="20" name="Graphic 19" descr="Man outline">
              <a:extLst>
                <a:ext uri="{FF2B5EF4-FFF2-40B4-BE49-F238E27FC236}">
                  <a16:creationId xmlns:a16="http://schemas.microsoft.com/office/drawing/2014/main" id="{C1B0DB53-3AA4-69F6-D8BD-DA6B03B38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23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617983B0-63B5-74E7-3833-B9FB059027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2057257E-D87C-9E46-E27C-B0DBFBC61A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7577069-3AFB-B504-2E75-B9EC526023DF}"/>
              </a:ext>
            </a:extLst>
          </p:cNvPr>
          <p:cNvGrpSpPr/>
          <p:nvPr/>
        </p:nvGrpSpPr>
        <p:grpSpPr>
          <a:xfrm>
            <a:off x="8973732" y="4155511"/>
            <a:ext cx="914400" cy="914400"/>
            <a:chOff x="7833041" y="4157155"/>
            <a:chExt cx="914400" cy="914400"/>
          </a:xfrm>
        </p:grpSpPr>
        <p:pic>
          <p:nvPicPr>
            <p:cNvPr id="26" name="Graphic 25" descr="Man outline">
              <a:extLst>
                <a:ext uri="{FF2B5EF4-FFF2-40B4-BE49-F238E27FC236}">
                  <a16:creationId xmlns:a16="http://schemas.microsoft.com/office/drawing/2014/main" id="{1C60E410-14BF-6F31-D105-44CCCF218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29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A63F9458-6A1D-9CED-A2D6-39B4725A93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1027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87FB829B-0006-E581-7D38-03B4A52634E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7" name="Group 1106">
            <a:extLst>
              <a:ext uri="{FF2B5EF4-FFF2-40B4-BE49-F238E27FC236}">
                <a16:creationId xmlns:a16="http://schemas.microsoft.com/office/drawing/2014/main" id="{B64E8316-BD56-F721-351B-E26F562E375B}"/>
              </a:ext>
            </a:extLst>
          </p:cNvPr>
          <p:cNvGrpSpPr/>
          <p:nvPr/>
        </p:nvGrpSpPr>
        <p:grpSpPr>
          <a:xfrm>
            <a:off x="8501040" y="4150899"/>
            <a:ext cx="914400" cy="914400"/>
            <a:chOff x="7833041" y="4157155"/>
            <a:chExt cx="914400" cy="914400"/>
          </a:xfrm>
        </p:grpSpPr>
        <p:pic>
          <p:nvPicPr>
            <p:cNvPr id="1108" name="Graphic 1107" descr="Man outline">
              <a:extLst>
                <a:ext uri="{FF2B5EF4-FFF2-40B4-BE49-F238E27FC236}">
                  <a16:creationId xmlns:a16="http://schemas.microsoft.com/office/drawing/2014/main" id="{522AE4FE-57A8-B848-B661-16DD6C6AB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09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69E10F39-FA3A-9A45-C6EA-1067AF21B8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0" name="Picture 1109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2E4E02AD-FC85-2417-3EDF-874604F53F2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11" name="Group 1110">
            <a:extLst>
              <a:ext uri="{FF2B5EF4-FFF2-40B4-BE49-F238E27FC236}">
                <a16:creationId xmlns:a16="http://schemas.microsoft.com/office/drawing/2014/main" id="{DEF98F5C-8E07-475A-1CAF-622CE99ACE68}"/>
              </a:ext>
            </a:extLst>
          </p:cNvPr>
          <p:cNvGrpSpPr/>
          <p:nvPr/>
        </p:nvGrpSpPr>
        <p:grpSpPr>
          <a:xfrm>
            <a:off x="8091738" y="4150706"/>
            <a:ext cx="914400" cy="914400"/>
            <a:chOff x="7833041" y="4157155"/>
            <a:chExt cx="914400" cy="914400"/>
          </a:xfrm>
        </p:grpSpPr>
        <p:pic>
          <p:nvPicPr>
            <p:cNvPr id="1112" name="Graphic 1111" descr="Man outline">
              <a:extLst>
                <a:ext uri="{FF2B5EF4-FFF2-40B4-BE49-F238E27FC236}">
                  <a16:creationId xmlns:a16="http://schemas.microsoft.com/office/drawing/2014/main" id="{B6150FD5-6C4E-636A-040C-58FBE5F08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13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6B57A30D-47BE-1768-A384-3BF6E6F4BB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4" name="Picture 1113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E381B726-5B33-8EF3-9DF9-5112AC36604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15" name="Group 1114">
            <a:extLst>
              <a:ext uri="{FF2B5EF4-FFF2-40B4-BE49-F238E27FC236}">
                <a16:creationId xmlns:a16="http://schemas.microsoft.com/office/drawing/2014/main" id="{A766D384-6B1F-963B-5383-A45A10FAC31A}"/>
              </a:ext>
            </a:extLst>
          </p:cNvPr>
          <p:cNvGrpSpPr/>
          <p:nvPr/>
        </p:nvGrpSpPr>
        <p:grpSpPr>
          <a:xfrm>
            <a:off x="7603553" y="4146094"/>
            <a:ext cx="914400" cy="914400"/>
            <a:chOff x="7833041" y="4157155"/>
            <a:chExt cx="914400" cy="914400"/>
          </a:xfrm>
        </p:grpSpPr>
        <p:pic>
          <p:nvPicPr>
            <p:cNvPr id="1116" name="Graphic 1115" descr="Man outline">
              <a:extLst>
                <a:ext uri="{FF2B5EF4-FFF2-40B4-BE49-F238E27FC236}">
                  <a16:creationId xmlns:a16="http://schemas.microsoft.com/office/drawing/2014/main" id="{E630B4FF-0657-ADB2-B030-B57873741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17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0CE29A74-7670-A297-051A-87D112D7D1F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8" name="Picture 1117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D4AED0F7-46A4-1483-B36F-40FA48425C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19" name="Group 1118">
            <a:extLst>
              <a:ext uri="{FF2B5EF4-FFF2-40B4-BE49-F238E27FC236}">
                <a16:creationId xmlns:a16="http://schemas.microsoft.com/office/drawing/2014/main" id="{1129C41A-82E8-5910-A66C-97AC899C807B}"/>
              </a:ext>
            </a:extLst>
          </p:cNvPr>
          <p:cNvGrpSpPr/>
          <p:nvPr/>
        </p:nvGrpSpPr>
        <p:grpSpPr>
          <a:xfrm>
            <a:off x="7171444" y="4120213"/>
            <a:ext cx="914400" cy="914400"/>
            <a:chOff x="7833041" y="4157155"/>
            <a:chExt cx="914400" cy="914400"/>
          </a:xfrm>
        </p:grpSpPr>
        <p:pic>
          <p:nvPicPr>
            <p:cNvPr id="1120" name="Graphic 1119" descr="Man outline">
              <a:extLst>
                <a:ext uri="{FF2B5EF4-FFF2-40B4-BE49-F238E27FC236}">
                  <a16:creationId xmlns:a16="http://schemas.microsoft.com/office/drawing/2014/main" id="{CD2066DB-456F-694A-899C-D425B3214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21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4B0DC536-2F54-2218-1EA3-5AD423A900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2" name="Picture 1121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7AABE32A-6DD7-C818-8D41-FC88837597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23" name="Group 1122">
            <a:extLst>
              <a:ext uri="{FF2B5EF4-FFF2-40B4-BE49-F238E27FC236}">
                <a16:creationId xmlns:a16="http://schemas.microsoft.com/office/drawing/2014/main" id="{C1718012-5A84-CFF0-D5E2-9531D42896B5}"/>
              </a:ext>
            </a:extLst>
          </p:cNvPr>
          <p:cNvGrpSpPr/>
          <p:nvPr/>
        </p:nvGrpSpPr>
        <p:grpSpPr>
          <a:xfrm>
            <a:off x="6696477" y="4133154"/>
            <a:ext cx="914400" cy="914400"/>
            <a:chOff x="7833041" y="4157155"/>
            <a:chExt cx="914400" cy="914400"/>
          </a:xfrm>
        </p:grpSpPr>
        <p:pic>
          <p:nvPicPr>
            <p:cNvPr id="1124" name="Graphic 1123" descr="Man outline">
              <a:extLst>
                <a:ext uri="{FF2B5EF4-FFF2-40B4-BE49-F238E27FC236}">
                  <a16:creationId xmlns:a16="http://schemas.microsoft.com/office/drawing/2014/main" id="{AA59BA5B-C1FD-BDFD-D823-A0EB77EA7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25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6CC557B7-819F-7C07-5061-03B7D0582D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" name="Picture 1125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7766B699-43E3-EA0F-9D9D-06895E576B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27" name="Group 1126">
            <a:extLst>
              <a:ext uri="{FF2B5EF4-FFF2-40B4-BE49-F238E27FC236}">
                <a16:creationId xmlns:a16="http://schemas.microsoft.com/office/drawing/2014/main" id="{127A6065-D2DE-E234-850F-E36CA24DE24F}"/>
              </a:ext>
            </a:extLst>
          </p:cNvPr>
          <p:cNvGrpSpPr/>
          <p:nvPr/>
        </p:nvGrpSpPr>
        <p:grpSpPr>
          <a:xfrm>
            <a:off x="6263337" y="4130653"/>
            <a:ext cx="914400" cy="914400"/>
            <a:chOff x="7833041" y="4157155"/>
            <a:chExt cx="914400" cy="914400"/>
          </a:xfrm>
        </p:grpSpPr>
        <p:pic>
          <p:nvPicPr>
            <p:cNvPr id="1128" name="Graphic 1127" descr="Man outline">
              <a:extLst>
                <a:ext uri="{FF2B5EF4-FFF2-40B4-BE49-F238E27FC236}">
                  <a16:creationId xmlns:a16="http://schemas.microsoft.com/office/drawing/2014/main" id="{BB2DA61B-EB3D-BADB-020E-C2BF1A875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29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7B01374A-2D84-377B-E86B-C2589D6C5D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0" name="Picture 1129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3553A520-D47B-D566-65DE-1D4576AC86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1" name="Group 1130">
            <a:extLst>
              <a:ext uri="{FF2B5EF4-FFF2-40B4-BE49-F238E27FC236}">
                <a16:creationId xmlns:a16="http://schemas.microsoft.com/office/drawing/2014/main" id="{386FFC63-AB80-70B5-ECC3-727DC374A44E}"/>
              </a:ext>
            </a:extLst>
          </p:cNvPr>
          <p:cNvGrpSpPr/>
          <p:nvPr/>
        </p:nvGrpSpPr>
        <p:grpSpPr>
          <a:xfrm>
            <a:off x="5864740" y="4120213"/>
            <a:ext cx="914400" cy="914400"/>
            <a:chOff x="7833041" y="4157155"/>
            <a:chExt cx="914400" cy="914400"/>
          </a:xfrm>
        </p:grpSpPr>
        <p:pic>
          <p:nvPicPr>
            <p:cNvPr id="1132" name="Graphic 1131" descr="Man outline">
              <a:extLst>
                <a:ext uri="{FF2B5EF4-FFF2-40B4-BE49-F238E27FC236}">
                  <a16:creationId xmlns:a16="http://schemas.microsoft.com/office/drawing/2014/main" id="{D154E179-5244-D76F-79AC-93725ADBD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33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27F8D60D-1A0F-5CFC-8891-E57CA949844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4" name="Picture 1133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324CE169-4362-9F6C-8774-2828E1BB25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5" name="Group 1134">
            <a:extLst>
              <a:ext uri="{FF2B5EF4-FFF2-40B4-BE49-F238E27FC236}">
                <a16:creationId xmlns:a16="http://schemas.microsoft.com/office/drawing/2014/main" id="{47358DD0-3E6F-4C56-5101-D56C23256178}"/>
              </a:ext>
            </a:extLst>
          </p:cNvPr>
          <p:cNvGrpSpPr/>
          <p:nvPr/>
        </p:nvGrpSpPr>
        <p:grpSpPr>
          <a:xfrm>
            <a:off x="5467817" y="3987364"/>
            <a:ext cx="914400" cy="914400"/>
            <a:chOff x="7833041" y="4157155"/>
            <a:chExt cx="914400" cy="914400"/>
          </a:xfrm>
        </p:grpSpPr>
        <p:pic>
          <p:nvPicPr>
            <p:cNvPr id="1136" name="Graphic 1135" descr="Man outline">
              <a:extLst>
                <a:ext uri="{FF2B5EF4-FFF2-40B4-BE49-F238E27FC236}">
                  <a16:creationId xmlns:a16="http://schemas.microsoft.com/office/drawing/2014/main" id="{99C6AC3A-3859-F833-6ED2-E107AA5E4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37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C306C4AB-EBE3-361F-67D4-CB23B0CB44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8" name="Picture 1137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5E7F8C7E-B2E5-9520-E1AA-F473E694BC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9" name="Group 1138">
            <a:extLst>
              <a:ext uri="{FF2B5EF4-FFF2-40B4-BE49-F238E27FC236}">
                <a16:creationId xmlns:a16="http://schemas.microsoft.com/office/drawing/2014/main" id="{125DB3DD-9AD2-39F3-E08E-ED09FF16D820}"/>
              </a:ext>
            </a:extLst>
          </p:cNvPr>
          <p:cNvGrpSpPr/>
          <p:nvPr/>
        </p:nvGrpSpPr>
        <p:grpSpPr>
          <a:xfrm>
            <a:off x="5086581" y="3818271"/>
            <a:ext cx="914400" cy="914400"/>
            <a:chOff x="7833041" y="4157155"/>
            <a:chExt cx="914400" cy="914400"/>
          </a:xfrm>
        </p:grpSpPr>
        <p:pic>
          <p:nvPicPr>
            <p:cNvPr id="1140" name="Graphic 1139" descr="Man outline">
              <a:extLst>
                <a:ext uri="{FF2B5EF4-FFF2-40B4-BE49-F238E27FC236}">
                  <a16:creationId xmlns:a16="http://schemas.microsoft.com/office/drawing/2014/main" id="{5F4D6488-CC00-D722-10B0-495081C14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41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485A32B9-9C42-7F04-A173-A71C6120D0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2" name="Picture 1141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580DF649-FB21-7B10-35BB-EE56521C48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43" name="Group 1142">
            <a:extLst>
              <a:ext uri="{FF2B5EF4-FFF2-40B4-BE49-F238E27FC236}">
                <a16:creationId xmlns:a16="http://schemas.microsoft.com/office/drawing/2014/main" id="{5697C8D3-DB55-DD53-8C83-4F83E748D600}"/>
              </a:ext>
            </a:extLst>
          </p:cNvPr>
          <p:cNvGrpSpPr/>
          <p:nvPr/>
        </p:nvGrpSpPr>
        <p:grpSpPr>
          <a:xfrm>
            <a:off x="4724558" y="3606063"/>
            <a:ext cx="914400" cy="914400"/>
            <a:chOff x="7833041" y="4157155"/>
            <a:chExt cx="914400" cy="914400"/>
          </a:xfrm>
        </p:grpSpPr>
        <p:pic>
          <p:nvPicPr>
            <p:cNvPr id="1144" name="Graphic 1143" descr="Man outline">
              <a:extLst>
                <a:ext uri="{FF2B5EF4-FFF2-40B4-BE49-F238E27FC236}">
                  <a16:creationId xmlns:a16="http://schemas.microsoft.com/office/drawing/2014/main" id="{82E53B3E-490B-5DF0-E1EC-5A42FF0E8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45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3CE72503-4C46-344F-F100-2666D66239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6" name="Picture 1145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0C63760B-F0FF-4F99-6D68-EC63E36610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47" name="Group 1146">
            <a:extLst>
              <a:ext uri="{FF2B5EF4-FFF2-40B4-BE49-F238E27FC236}">
                <a16:creationId xmlns:a16="http://schemas.microsoft.com/office/drawing/2014/main" id="{897EC4A8-B6D1-44FC-76A5-525A5136D77D}"/>
              </a:ext>
            </a:extLst>
          </p:cNvPr>
          <p:cNvGrpSpPr/>
          <p:nvPr/>
        </p:nvGrpSpPr>
        <p:grpSpPr>
          <a:xfrm>
            <a:off x="4313493" y="3363775"/>
            <a:ext cx="914400" cy="914400"/>
            <a:chOff x="7833041" y="4157155"/>
            <a:chExt cx="914400" cy="914400"/>
          </a:xfrm>
        </p:grpSpPr>
        <p:pic>
          <p:nvPicPr>
            <p:cNvPr id="1148" name="Graphic 1147" descr="Man outline">
              <a:extLst>
                <a:ext uri="{FF2B5EF4-FFF2-40B4-BE49-F238E27FC236}">
                  <a16:creationId xmlns:a16="http://schemas.microsoft.com/office/drawing/2014/main" id="{E68DB9C0-9587-7FA6-B7A1-0E19D1750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49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BBE948CC-1FA9-8FE1-D88A-C317FAB1B25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0" name="Picture 1149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EB145486-861B-5FB6-921D-1C440546AD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51" name="Group 1150">
            <a:extLst>
              <a:ext uri="{FF2B5EF4-FFF2-40B4-BE49-F238E27FC236}">
                <a16:creationId xmlns:a16="http://schemas.microsoft.com/office/drawing/2014/main" id="{C482CC77-779A-9BE5-D73A-6D2C34045331}"/>
              </a:ext>
            </a:extLst>
          </p:cNvPr>
          <p:cNvGrpSpPr/>
          <p:nvPr/>
        </p:nvGrpSpPr>
        <p:grpSpPr>
          <a:xfrm>
            <a:off x="3994309" y="3100183"/>
            <a:ext cx="914400" cy="914400"/>
            <a:chOff x="7833041" y="4157155"/>
            <a:chExt cx="914400" cy="914400"/>
          </a:xfrm>
        </p:grpSpPr>
        <p:pic>
          <p:nvPicPr>
            <p:cNvPr id="1152" name="Graphic 1151" descr="Man outline">
              <a:extLst>
                <a:ext uri="{FF2B5EF4-FFF2-40B4-BE49-F238E27FC236}">
                  <a16:creationId xmlns:a16="http://schemas.microsoft.com/office/drawing/2014/main" id="{0DBCC311-19E4-CAF1-1CCC-C81AE8E2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53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11112D95-4DD7-6A57-CD3B-831FAE651D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4" name="Picture 1153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94AAAA86-C0A5-0D37-BDC9-8A01E3A8DA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55" name="Group 1154">
            <a:extLst>
              <a:ext uri="{FF2B5EF4-FFF2-40B4-BE49-F238E27FC236}">
                <a16:creationId xmlns:a16="http://schemas.microsoft.com/office/drawing/2014/main" id="{B891B6A4-6532-4533-1801-4F4F5109153F}"/>
              </a:ext>
            </a:extLst>
          </p:cNvPr>
          <p:cNvGrpSpPr/>
          <p:nvPr/>
        </p:nvGrpSpPr>
        <p:grpSpPr>
          <a:xfrm>
            <a:off x="3619570" y="2943598"/>
            <a:ext cx="914400" cy="914400"/>
            <a:chOff x="7833041" y="4157155"/>
            <a:chExt cx="914400" cy="914400"/>
          </a:xfrm>
        </p:grpSpPr>
        <p:pic>
          <p:nvPicPr>
            <p:cNvPr id="1156" name="Graphic 1155" descr="Man outline">
              <a:extLst>
                <a:ext uri="{FF2B5EF4-FFF2-40B4-BE49-F238E27FC236}">
                  <a16:creationId xmlns:a16="http://schemas.microsoft.com/office/drawing/2014/main" id="{43993AEE-C697-D794-9D10-C5125DC1E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157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393539B2-76DE-15C7-CA0C-48FD1EC32C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8" name="Picture 1157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CB1733F9-5389-660A-441C-AE4D342F54E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0" name="Group 1159">
            <a:extLst>
              <a:ext uri="{FF2B5EF4-FFF2-40B4-BE49-F238E27FC236}">
                <a16:creationId xmlns:a16="http://schemas.microsoft.com/office/drawing/2014/main" id="{68CA2C5F-2ABB-EC24-7030-9092C185167B}"/>
              </a:ext>
            </a:extLst>
          </p:cNvPr>
          <p:cNvGrpSpPr/>
          <p:nvPr/>
        </p:nvGrpSpPr>
        <p:grpSpPr>
          <a:xfrm>
            <a:off x="5646481" y="1750305"/>
            <a:ext cx="914400" cy="914400"/>
            <a:chOff x="3981578" y="1644033"/>
            <a:chExt cx="914400" cy="914400"/>
          </a:xfrm>
        </p:grpSpPr>
        <p:pic>
          <p:nvPicPr>
            <p:cNvPr id="1161" name="Graphic 1160" descr="Man outline">
              <a:extLst>
                <a:ext uri="{FF2B5EF4-FFF2-40B4-BE49-F238E27FC236}">
                  <a16:creationId xmlns:a16="http://schemas.microsoft.com/office/drawing/2014/main" id="{E4B8AC68-08F5-05FD-FB09-64788BA63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162" name="Rectangle 1161">
              <a:extLst>
                <a:ext uri="{FF2B5EF4-FFF2-40B4-BE49-F238E27FC236}">
                  <a16:creationId xmlns:a16="http://schemas.microsoft.com/office/drawing/2014/main" id="{C15D5C6B-F0EC-0E30-1D6D-D49EE89AF478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163" name="Group 1162">
            <a:extLst>
              <a:ext uri="{FF2B5EF4-FFF2-40B4-BE49-F238E27FC236}">
                <a16:creationId xmlns:a16="http://schemas.microsoft.com/office/drawing/2014/main" id="{6C0191B2-8829-6562-195F-B7C528F55613}"/>
              </a:ext>
            </a:extLst>
          </p:cNvPr>
          <p:cNvGrpSpPr/>
          <p:nvPr/>
        </p:nvGrpSpPr>
        <p:grpSpPr>
          <a:xfrm>
            <a:off x="6053534" y="1735848"/>
            <a:ext cx="914400" cy="914400"/>
            <a:chOff x="3981578" y="1644033"/>
            <a:chExt cx="914400" cy="914400"/>
          </a:xfrm>
        </p:grpSpPr>
        <p:pic>
          <p:nvPicPr>
            <p:cNvPr id="1164" name="Graphic 1163" descr="Man outline">
              <a:extLst>
                <a:ext uri="{FF2B5EF4-FFF2-40B4-BE49-F238E27FC236}">
                  <a16:creationId xmlns:a16="http://schemas.microsoft.com/office/drawing/2014/main" id="{F8E9665E-5D16-EDFC-D8DA-4C6012C6B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165" name="Rectangle 1164">
              <a:extLst>
                <a:ext uri="{FF2B5EF4-FFF2-40B4-BE49-F238E27FC236}">
                  <a16:creationId xmlns:a16="http://schemas.microsoft.com/office/drawing/2014/main" id="{CEE4D986-37FA-B2A3-D209-C07245E81D7B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184" name="Group 1183">
            <a:extLst>
              <a:ext uri="{FF2B5EF4-FFF2-40B4-BE49-F238E27FC236}">
                <a16:creationId xmlns:a16="http://schemas.microsoft.com/office/drawing/2014/main" id="{111E608C-12F8-952E-D72B-F60A2F58454F}"/>
              </a:ext>
            </a:extLst>
          </p:cNvPr>
          <p:cNvGrpSpPr/>
          <p:nvPr/>
        </p:nvGrpSpPr>
        <p:grpSpPr>
          <a:xfrm rot="19160572">
            <a:off x="1803304" y="2645440"/>
            <a:ext cx="1811402" cy="1375166"/>
            <a:chOff x="1277947" y="3567279"/>
            <a:chExt cx="1811402" cy="1375166"/>
          </a:xfrm>
        </p:grpSpPr>
        <p:pic>
          <p:nvPicPr>
            <p:cNvPr id="1186" name="Picture 10" descr="Illustration of Stickman Kids Altar Server Walking in Line with the Priest Behind">
              <a:extLst>
                <a:ext uri="{FF2B5EF4-FFF2-40B4-BE49-F238E27FC236}">
                  <a16:creationId xmlns:a16="http://schemas.microsoft.com/office/drawing/2014/main" id="{28AB6BDC-0035-BB45-1238-B4775C87F79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39" b="3106"/>
            <a:stretch/>
          </p:blipFill>
          <p:spPr bwMode="auto">
            <a:xfrm>
              <a:off x="1277947" y="3567279"/>
              <a:ext cx="1811402" cy="1375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7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4BBE9888-EBAA-9CBD-C432-70DC6E747C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638185" y="435184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8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C6EF9555-927F-F9FC-2C1F-0095707A648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250723" y="435900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89" name="Group 1188">
            <a:extLst>
              <a:ext uri="{FF2B5EF4-FFF2-40B4-BE49-F238E27FC236}">
                <a16:creationId xmlns:a16="http://schemas.microsoft.com/office/drawing/2014/main" id="{EE1FAB4E-0867-3ED8-EA7F-9EBD08A617EE}"/>
              </a:ext>
            </a:extLst>
          </p:cNvPr>
          <p:cNvGrpSpPr/>
          <p:nvPr/>
        </p:nvGrpSpPr>
        <p:grpSpPr>
          <a:xfrm rot="19253028">
            <a:off x="1496929" y="2854339"/>
            <a:ext cx="1811402" cy="1469797"/>
            <a:chOff x="2089602" y="3307416"/>
            <a:chExt cx="1811402" cy="1469797"/>
          </a:xfrm>
        </p:grpSpPr>
        <p:pic>
          <p:nvPicPr>
            <p:cNvPr id="1191" name="Picture 10" descr="Illustration of Stickman Kids Altar Server Walking in Line with the Priest Behind">
              <a:extLst>
                <a:ext uri="{FF2B5EF4-FFF2-40B4-BE49-F238E27FC236}">
                  <a16:creationId xmlns:a16="http://schemas.microsoft.com/office/drawing/2014/main" id="{D2C5CE5A-E9F6-5EF7-BB5B-AC4823CAEC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39" b="3106"/>
            <a:stretch/>
          </p:blipFill>
          <p:spPr bwMode="auto">
            <a:xfrm>
              <a:off x="2089602" y="3307416"/>
              <a:ext cx="1811402" cy="1375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92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5D31526A-D55E-883A-6F71-5D74135F9D8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638185" y="435184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93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9F079A28-C7B8-212D-585B-A933305B2A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250723" y="435900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10" name="TextBox 1209">
            <a:extLst>
              <a:ext uri="{FF2B5EF4-FFF2-40B4-BE49-F238E27FC236}">
                <a16:creationId xmlns:a16="http://schemas.microsoft.com/office/drawing/2014/main" id="{750D45C8-9323-D9B6-8767-16B89F675783}"/>
              </a:ext>
            </a:extLst>
          </p:cNvPr>
          <p:cNvSpPr txBox="1"/>
          <p:nvPr/>
        </p:nvSpPr>
        <p:spPr>
          <a:xfrm rot="19215673">
            <a:off x="-698022" y="3011797"/>
            <a:ext cx="41608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dirty="0"/>
              <a:t>Ushers takes your parcels to alter</a:t>
            </a:r>
          </a:p>
        </p:txBody>
      </p:sp>
      <p:grpSp>
        <p:nvGrpSpPr>
          <p:cNvPr id="1220" name="Group 1219">
            <a:extLst>
              <a:ext uri="{FF2B5EF4-FFF2-40B4-BE49-F238E27FC236}">
                <a16:creationId xmlns:a16="http://schemas.microsoft.com/office/drawing/2014/main" id="{23CD2DCC-43F9-7AE5-541D-F1FCC66746B5}"/>
              </a:ext>
            </a:extLst>
          </p:cNvPr>
          <p:cNvGrpSpPr/>
          <p:nvPr/>
        </p:nvGrpSpPr>
        <p:grpSpPr>
          <a:xfrm>
            <a:off x="6428324" y="1764734"/>
            <a:ext cx="914400" cy="914400"/>
            <a:chOff x="3981578" y="1644033"/>
            <a:chExt cx="914400" cy="914400"/>
          </a:xfrm>
        </p:grpSpPr>
        <p:pic>
          <p:nvPicPr>
            <p:cNvPr id="1221" name="Graphic 1220" descr="Man outline">
              <a:extLst>
                <a:ext uri="{FF2B5EF4-FFF2-40B4-BE49-F238E27FC236}">
                  <a16:creationId xmlns:a16="http://schemas.microsoft.com/office/drawing/2014/main" id="{24B5F42C-1CA8-D183-956B-0647A4557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222" name="Rectangle 1221">
              <a:extLst>
                <a:ext uri="{FF2B5EF4-FFF2-40B4-BE49-F238E27FC236}">
                  <a16:creationId xmlns:a16="http://schemas.microsoft.com/office/drawing/2014/main" id="{763E7445-A5FA-A6F3-6418-9EED81F5B647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223" name="Group 1222">
            <a:extLst>
              <a:ext uri="{FF2B5EF4-FFF2-40B4-BE49-F238E27FC236}">
                <a16:creationId xmlns:a16="http://schemas.microsoft.com/office/drawing/2014/main" id="{A9E93BEC-DA15-E1DF-CCCD-5829C2697C66}"/>
              </a:ext>
            </a:extLst>
          </p:cNvPr>
          <p:cNvGrpSpPr/>
          <p:nvPr/>
        </p:nvGrpSpPr>
        <p:grpSpPr>
          <a:xfrm>
            <a:off x="6816190" y="1779027"/>
            <a:ext cx="914400" cy="914400"/>
            <a:chOff x="3981578" y="1644033"/>
            <a:chExt cx="914400" cy="914400"/>
          </a:xfrm>
        </p:grpSpPr>
        <p:pic>
          <p:nvPicPr>
            <p:cNvPr id="1224" name="Graphic 1223" descr="Man outline">
              <a:extLst>
                <a:ext uri="{FF2B5EF4-FFF2-40B4-BE49-F238E27FC236}">
                  <a16:creationId xmlns:a16="http://schemas.microsoft.com/office/drawing/2014/main" id="{959FCC58-6AC3-30D4-8E3A-2C7FBC384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225" name="Rectangle 1224">
              <a:extLst>
                <a:ext uri="{FF2B5EF4-FFF2-40B4-BE49-F238E27FC236}">
                  <a16:creationId xmlns:a16="http://schemas.microsoft.com/office/drawing/2014/main" id="{B4C9AC88-C651-C875-B5F2-7DECEAA13AB4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226" name="Group 1225">
            <a:extLst>
              <a:ext uri="{FF2B5EF4-FFF2-40B4-BE49-F238E27FC236}">
                <a16:creationId xmlns:a16="http://schemas.microsoft.com/office/drawing/2014/main" id="{FF90D68B-F831-423D-A975-588710254C12}"/>
              </a:ext>
            </a:extLst>
          </p:cNvPr>
          <p:cNvGrpSpPr/>
          <p:nvPr/>
        </p:nvGrpSpPr>
        <p:grpSpPr>
          <a:xfrm>
            <a:off x="7577160" y="1810777"/>
            <a:ext cx="914400" cy="914400"/>
            <a:chOff x="3981578" y="1644033"/>
            <a:chExt cx="914400" cy="914400"/>
          </a:xfrm>
        </p:grpSpPr>
        <p:pic>
          <p:nvPicPr>
            <p:cNvPr id="1227" name="Graphic 1226" descr="Man outline">
              <a:extLst>
                <a:ext uri="{FF2B5EF4-FFF2-40B4-BE49-F238E27FC236}">
                  <a16:creationId xmlns:a16="http://schemas.microsoft.com/office/drawing/2014/main" id="{2C7C0F07-99CE-7D0E-0AC5-D7D2A62CA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228" name="Rectangle 1227">
              <a:extLst>
                <a:ext uri="{FF2B5EF4-FFF2-40B4-BE49-F238E27FC236}">
                  <a16:creationId xmlns:a16="http://schemas.microsoft.com/office/drawing/2014/main" id="{5C7D457F-D058-43E5-7584-7AD9CE158274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234" name="Group 1233">
            <a:extLst>
              <a:ext uri="{FF2B5EF4-FFF2-40B4-BE49-F238E27FC236}">
                <a16:creationId xmlns:a16="http://schemas.microsoft.com/office/drawing/2014/main" id="{6DC1B447-4FC1-3837-1EA9-7926E35FD8C0}"/>
              </a:ext>
            </a:extLst>
          </p:cNvPr>
          <p:cNvGrpSpPr/>
          <p:nvPr/>
        </p:nvGrpSpPr>
        <p:grpSpPr>
          <a:xfrm>
            <a:off x="7194047" y="1785538"/>
            <a:ext cx="914400" cy="914400"/>
            <a:chOff x="3981578" y="1644033"/>
            <a:chExt cx="914400" cy="914400"/>
          </a:xfrm>
        </p:grpSpPr>
        <p:pic>
          <p:nvPicPr>
            <p:cNvPr id="1235" name="Graphic 1234" descr="Man outline">
              <a:extLst>
                <a:ext uri="{FF2B5EF4-FFF2-40B4-BE49-F238E27FC236}">
                  <a16:creationId xmlns:a16="http://schemas.microsoft.com/office/drawing/2014/main" id="{F6653477-026B-A595-1606-084022244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236" name="Rectangle 1235">
              <a:extLst>
                <a:ext uri="{FF2B5EF4-FFF2-40B4-BE49-F238E27FC236}">
                  <a16:creationId xmlns:a16="http://schemas.microsoft.com/office/drawing/2014/main" id="{E8AFCFA4-7492-AC30-ED1C-697011839994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239" name="Group 1238">
            <a:extLst>
              <a:ext uri="{FF2B5EF4-FFF2-40B4-BE49-F238E27FC236}">
                <a16:creationId xmlns:a16="http://schemas.microsoft.com/office/drawing/2014/main" id="{D2C6113B-10D5-9E33-70BE-24530460CCEF}"/>
              </a:ext>
            </a:extLst>
          </p:cNvPr>
          <p:cNvGrpSpPr/>
          <p:nvPr/>
        </p:nvGrpSpPr>
        <p:grpSpPr>
          <a:xfrm>
            <a:off x="7941911" y="1283316"/>
            <a:ext cx="914400" cy="914400"/>
            <a:chOff x="3981578" y="1644033"/>
            <a:chExt cx="914400" cy="914400"/>
          </a:xfrm>
        </p:grpSpPr>
        <p:pic>
          <p:nvPicPr>
            <p:cNvPr id="1240" name="Graphic 1239" descr="Man outline">
              <a:extLst>
                <a:ext uri="{FF2B5EF4-FFF2-40B4-BE49-F238E27FC236}">
                  <a16:creationId xmlns:a16="http://schemas.microsoft.com/office/drawing/2014/main" id="{3BFBDC3E-44EF-37F5-15E3-2E7939EDB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241" name="Rectangle 1240">
              <a:extLst>
                <a:ext uri="{FF2B5EF4-FFF2-40B4-BE49-F238E27FC236}">
                  <a16:creationId xmlns:a16="http://schemas.microsoft.com/office/drawing/2014/main" id="{245D0C42-73C0-E31C-4950-16DD830C6F4A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242" name="Group 1241">
            <a:extLst>
              <a:ext uri="{FF2B5EF4-FFF2-40B4-BE49-F238E27FC236}">
                <a16:creationId xmlns:a16="http://schemas.microsoft.com/office/drawing/2014/main" id="{A45BD8AF-8A11-37DE-051F-1D936CDCF885}"/>
              </a:ext>
            </a:extLst>
          </p:cNvPr>
          <p:cNvGrpSpPr/>
          <p:nvPr/>
        </p:nvGrpSpPr>
        <p:grpSpPr>
          <a:xfrm>
            <a:off x="7929426" y="1779027"/>
            <a:ext cx="914400" cy="914400"/>
            <a:chOff x="3981578" y="1644033"/>
            <a:chExt cx="914400" cy="914400"/>
          </a:xfrm>
        </p:grpSpPr>
        <p:pic>
          <p:nvPicPr>
            <p:cNvPr id="1243" name="Graphic 1242" descr="Man outline">
              <a:extLst>
                <a:ext uri="{FF2B5EF4-FFF2-40B4-BE49-F238E27FC236}">
                  <a16:creationId xmlns:a16="http://schemas.microsoft.com/office/drawing/2014/main" id="{374B271C-40DA-693B-79C7-08B7E8C75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981578" y="1644033"/>
              <a:ext cx="914400" cy="914400"/>
            </a:xfrm>
            <a:prstGeom prst="rect">
              <a:avLst/>
            </a:prstGeom>
          </p:spPr>
        </p:pic>
        <p:sp>
          <p:nvSpPr>
            <p:cNvPr id="1244" name="Rectangle 1243">
              <a:extLst>
                <a:ext uri="{FF2B5EF4-FFF2-40B4-BE49-F238E27FC236}">
                  <a16:creationId xmlns:a16="http://schemas.microsoft.com/office/drawing/2014/main" id="{0420BDCE-48EC-9D08-0DDF-E26218E3C88E}"/>
                </a:ext>
              </a:extLst>
            </p:cNvPr>
            <p:cNvSpPr>
              <a:spLocks/>
            </p:cNvSpPr>
            <p:nvPr/>
          </p:nvSpPr>
          <p:spPr>
            <a:xfrm>
              <a:off x="4509428" y="2027627"/>
              <a:ext cx="144503" cy="2257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1248" name="Group 1247">
            <a:extLst>
              <a:ext uri="{FF2B5EF4-FFF2-40B4-BE49-F238E27FC236}">
                <a16:creationId xmlns:a16="http://schemas.microsoft.com/office/drawing/2014/main" id="{CDFA317A-D407-24CF-9074-77FED9DBF69A}"/>
              </a:ext>
            </a:extLst>
          </p:cNvPr>
          <p:cNvGrpSpPr/>
          <p:nvPr/>
        </p:nvGrpSpPr>
        <p:grpSpPr>
          <a:xfrm rot="19144401">
            <a:off x="1135061" y="3223892"/>
            <a:ext cx="1811402" cy="1375166"/>
            <a:chOff x="1277947" y="3567279"/>
            <a:chExt cx="1811402" cy="1375166"/>
          </a:xfrm>
        </p:grpSpPr>
        <p:pic>
          <p:nvPicPr>
            <p:cNvPr id="1249" name="Picture 10" descr="Illustration of Stickman Kids Altar Server Walking in Line with the Priest Behind">
              <a:extLst>
                <a:ext uri="{FF2B5EF4-FFF2-40B4-BE49-F238E27FC236}">
                  <a16:creationId xmlns:a16="http://schemas.microsoft.com/office/drawing/2014/main" id="{8AD094E8-8C5A-149A-3B03-BEBF1EAE9B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39" b="3106"/>
            <a:stretch/>
          </p:blipFill>
          <p:spPr bwMode="auto">
            <a:xfrm>
              <a:off x="1277947" y="3567279"/>
              <a:ext cx="1811402" cy="1375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0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1D228EA2-E248-10AA-7658-4371D98936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638185" y="435184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1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38C7E75B-87EA-00E7-5123-2C690D98A1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250723" y="435900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52" name="Group 1251">
            <a:extLst>
              <a:ext uri="{FF2B5EF4-FFF2-40B4-BE49-F238E27FC236}">
                <a16:creationId xmlns:a16="http://schemas.microsoft.com/office/drawing/2014/main" id="{3FE2F2B3-02B9-E036-6B85-987D88406B84}"/>
              </a:ext>
            </a:extLst>
          </p:cNvPr>
          <p:cNvGrpSpPr/>
          <p:nvPr/>
        </p:nvGrpSpPr>
        <p:grpSpPr>
          <a:xfrm rot="19144401">
            <a:off x="780215" y="3494769"/>
            <a:ext cx="1811402" cy="1375166"/>
            <a:chOff x="1277947" y="3567279"/>
            <a:chExt cx="1811402" cy="1375166"/>
          </a:xfrm>
        </p:grpSpPr>
        <p:pic>
          <p:nvPicPr>
            <p:cNvPr id="1253" name="Picture 10" descr="Illustration of Stickman Kids Altar Server Walking in Line with the Priest Behind">
              <a:extLst>
                <a:ext uri="{FF2B5EF4-FFF2-40B4-BE49-F238E27FC236}">
                  <a16:creationId xmlns:a16="http://schemas.microsoft.com/office/drawing/2014/main" id="{F6F72444-8258-3004-B45A-3A99AD8364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39" b="3106"/>
            <a:stretch/>
          </p:blipFill>
          <p:spPr bwMode="auto">
            <a:xfrm>
              <a:off x="1277947" y="3567279"/>
              <a:ext cx="1811402" cy="1375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4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0738EF73-87A3-F6F8-B82B-43232697893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638185" y="435184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5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B579DBB5-65F0-FB7D-D0F1-BAADD63CDF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250723" y="435900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56" name="Group 1255">
            <a:extLst>
              <a:ext uri="{FF2B5EF4-FFF2-40B4-BE49-F238E27FC236}">
                <a16:creationId xmlns:a16="http://schemas.microsoft.com/office/drawing/2014/main" id="{1620A12D-73D3-8B25-6971-763B9C47EB63}"/>
              </a:ext>
            </a:extLst>
          </p:cNvPr>
          <p:cNvGrpSpPr/>
          <p:nvPr/>
        </p:nvGrpSpPr>
        <p:grpSpPr>
          <a:xfrm rot="19144401">
            <a:off x="71331" y="4126026"/>
            <a:ext cx="1811402" cy="1375166"/>
            <a:chOff x="1277947" y="3567279"/>
            <a:chExt cx="1811402" cy="1375166"/>
          </a:xfrm>
        </p:grpSpPr>
        <p:pic>
          <p:nvPicPr>
            <p:cNvPr id="1257" name="Picture 10" descr="Illustration of Stickman Kids Altar Server Walking in Line with the Priest Behind">
              <a:extLst>
                <a:ext uri="{FF2B5EF4-FFF2-40B4-BE49-F238E27FC236}">
                  <a16:creationId xmlns:a16="http://schemas.microsoft.com/office/drawing/2014/main" id="{4F59116E-9ABD-6997-6706-C94053699D3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39" b="3106"/>
            <a:stretch/>
          </p:blipFill>
          <p:spPr bwMode="auto">
            <a:xfrm>
              <a:off x="1277947" y="3567279"/>
              <a:ext cx="1811402" cy="1375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8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5374838D-E700-5227-C7D0-33715787B3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638185" y="435184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9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1935B26D-18F0-2D00-FF1E-BC846EBD85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250723" y="435900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60" name="Group 1259">
            <a:extLst>
              <a:ext uri="{FF2B5EF4-FFF2-40B4-BE49-F238E27FC236}">
                <a16:creationId xmlns:a16="http://schemas.microsoft.com/office/drawing/2014/main" id="{7E8643DD-2177-34B1-D9E1-B33077F15B98}"/>
              </a:ext>
            </a:extLst>
          </p:cNvPr>
          <p:cNvGrpSpPr/>
          <p:nvPr/>
        </p:nvGrpSpPr>
        <p:grpSpPr>
          <a:xfrm rot="19144401">
            <a:off x="-589929" y="4698130"/>
            <a:ext cx="1811402" cy="1375166"/>
            <a:chOff x="1277947" y="3567279"/>
            <a:chExt cx="1811402" cy="1375166"/>
          </a:xfrm>
        </p:grpSpPr>
        <p:pic>
          <p:nvPicPr>
            <p:cNvPr id="1261" name="Picture 10" descr="Illustration of Stickman Kids Altar Server Walking in Line with the Priest Behind">
              <a:extLst>
                <a:ext uri="{FF2B5EF4-FFF2-40B4-BE49-F238E27FC236}">
                  <a16:creationId xmlns:a16="http://schemas.microsoft.com/office/drawing/2014/main" id="{6AD64A8E-A08A-7FF3-97F1-EC06469DF1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39" b="3106"/>
            <a:stretch/>
          </p:blipFill>
          <p:spPr bwMode="auto">
            <a:xfrm>
              <a:off x="1277947" y="3567279"/>
              <a:ext cx="1811402" cy="1375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2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7FA9400B-9385-B401-5965-7E9346ED03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638185" y="435184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3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ADA4A9B4-401D-E533-4DC7-3673DAA3BAC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2250723" y="4359001"/>
              <a:ext cx="338260" cy="41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64" name="Group 1263">
            <a:extLst>
              <a:ext uri="{FF2B5EF4-FFF2-40B4-BE49-F238E27FC236}">
                <a16:creationId xmlns:a16="http://schemas.microsoft.com/office/drawing/2014/main" id="{B0DC2621-B8A2-061C-1691-F8EB9ECCE0DB}"/>
              </a:ext>
            </a:extLst>
          </p:cNvPr>
          <p:cNvGrpSpPr/>
          <p:nvPr/>
        </p:nvGrpSpPr>
        <p:grpSpPr>
          <a:xfrm>
            <a:off x="3243634" y="2643745"/>
            <a:ext cx="914400" cy="914400"/>
            <a:chOff x="7833041" y="4157155"/>
            <a:chExt cx="914400" cy="914400"/>
          </a:xfrm>
        </p:grpSpPr>
        <p:pic>
          <p:nvPicPr>
            <p:cNvPr id="1265" name="Graphic 1264" descr="Man outline">
              <a:extLst>
                <a:ext uri="{FF2B5EF4-FFF2-40B4-BE49-F238E27FC236}">
                  <a16:creationId xmlns:a16="http://schemas.microsoft.com/office/drawing/2014/main" id="{3692A5E6-68F3-9E77-6D42-600364549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3041" y="4157155"/>
              <a:ext cx="914400" cy="914400"/>
            </a:xfrm>
            <a:prstGeom prst="rect">
              <a:avLst/>
            </a:prstGeom>
          </p:spPr>
        </p:pic>
        <p:pic>
          <p:nvPicPr>
            <p:cNvPr id="1266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578B8E25-129E-6882-5B5D-8E62850420F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8413914" y="4503693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7" name="Picture 1266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FDA799C2-328E-2666-AFDB-8C2428F6EB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7847689" y="4467671"/>
              <a:ext cx="333527" cy="41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71" name="Group 1270">
            <a:extLst>
              <a:ext uri="{FF2B5EF4-FFF2-40B4-BE49-F238E27FC236}">
                <a16:creationId xmlns:a16="http://schemas.microsoft.com/office/drawing/2014/main" id="{7DCCC0EA-8CBE-6446-E83B-E8892289F821}"/>
              </a:ext>
            </a:extLst>
          </p:cNvPr>
          <p:cNvGrpSpPr/>
          <p:nvPr/>
        </p:nvGrpSpPr>
        <p:grpSpPr>
          <a:xfrm>
            <a:off x="-1837592" y="4780720"/>
            <a:ext cx="1892978" cy="1331813"/>
            <a:chOff x="3963351" y="5123210"/>
            <a:chExt cx="1892978" cy="1331813"/>
          </a:xfrm>
        </p:grpSpPr>
        <p:pic>
          <p:nvPicPr>
            <p:cNvPr id="1268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AE71309A-6403-0C5B-3C44-4BB33DD524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3963351" y="5179994"/>
              <a:ext cx="1031274" cy="1275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9" name="Picture 8" descr="Fresh groceries in assorted bags and baskets Fresh groceries in assorted bags and baskets with brown paper packet, shopping cart, mesh , reusable and eco friendly bags isolated on white, colored vector illustration Supermarket stock vector">
              <a:extLst>
                <a:ext uri="{FF2B5EF4-FFF2-40B4-BE49-F238E27FC236}">
                  <a16:creationId xmlns:a16="http://schemas.microsoft.com/office/drawing/2014/main" id="{F1882E35-A911-1365-5A47-39C380B1FC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51" t="12821" r="37179" b="52307"/>
            <a:stretch/>
          </p:blipFill>
          <p:spPr bwMode="auto">
            <a:xfrm>
              <a:off x="4825055" y="5123210"/>
              <a:ext cx="1031274" cy="1275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70" name="Picture 1269" descr="A picture containing indoor, plastic&#10;&#10;Description automatically generated">
            <a:extLst>
              <a:ext uri="{FF2B5EF4-FFF2-40B4-BE49-F238E27FC236}">
                <a16:creationId xmlns:a16="http://schemas.microsoft.com/office/drawing/2014/main" id="{432FE387-32B4-F5F5-6A13-E993B2DFA1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914" y="5233588"/>
            <a:ext cx="1306754" cy="1306754"/>
          </a:xfrm>
          <a:prstGeom prst="rect">
            <a:avLst/>
          </a:prstGeom>
        </p:spPr>
      </p:pic>
      <p:sp>
        <p:nvSpPr>
          <p:cNvPr id="1272" name="TextBox 1271">
            <a:extLst>
              <a:ext uri="{FF2B5EF4-FFF2-40B4-BE49-F238E27FC236}">
                <a16:creationId xmlns:a16="http://schemas.microsoft.com/office/drawing/2014/main" id="{18787DCA-0421-B610-4AB7-B8A476077DB6}"/>
              </a:ext>
            </a:extLst>
          </p:cNvPr>
          <p:cNvSpPr txBox="1"/>
          <p:nvPr/>
        </p:nvSpPr>
        <p:spPr>
          <a:xfrm>
            <a:off x="8228306" y="5475076"/>
            <a:ext cx="2827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highlight>
                  <a:srgbClr val="FFFF00"/>
                </a:highlight>
              </a:rPr>
              <a:t>Thank you for Adopting A Family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052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3000"/>
    </mc:Choice>
    <mc:Fallback xmlns="">
      <p:transition spd="slow" advClick="0" advTm="2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005 0.07732 L 0.02005 0.07824 C 0.04492 0.07593 0.06966 0.07408 0.09596 0.07269 C 0.12018 0.07084 0.14727 0.07037 0.17122 0.06945 C 0.18359 0.06806 0.19167 0.06667 0.20287 0.06621 C 0.20547 0.06574 0.20925 0.06574 0.21263 0.06574 C 0.21732 0.06482 0.22227 0.06482 0.22682 0.06436 C 0.23034 0.06436 0.23385 0.06436 0.2375 0.06389 C 0.25156 0.06343 0.26628 0.06297 0.28073 0.06274 C 0.28412 0.06274 0.28398 0.06274 0.28398 0.06297 L 0.2875 0.06274 " pathEditMode="relative" rAng="0" ptsTypes="AAAAAAA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72" y="-69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15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6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9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15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4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65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9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15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4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65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15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4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65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9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1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4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4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25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75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25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75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25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75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25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275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25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2000"/>
                                        <p:tgtEl>
                                          <p:spTgt spid="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75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25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675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48148E-6 L 0.5362 0.04259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1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1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750"/>
                                        <p:tgtEl>
                                          <p:spTgt spid="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750"/>
                            </p:stCondLst>
                            <p:childTnLst>
                              <p:par>
                                <p:cTn id="1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2250"/>
                                        <p:tgtEl>
                                          <p:spTgt spid="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0" grpId="0"/>
      <p:bldP spid="31" grpId="0"/>
      <p:bldP spid="1210" grpId="0"/>
      <p:bldP spid="12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B284AB8-3210-7BD6-E324-1B868313915C}"/>
              </a:ext>
            </a:extLst>
          </p:cNvPr>
          <p:cNvSpPr txBox="1"/>
          <p:nvPr/>
        </p:nvSpPr>
        <p:spPr>
          <a:xfrm>
            <a:off x="1315965" y="895832"/>
            <a:ext cx="5923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b="1" dirty="0"/>
              <a:t>You can also donate R150 instead of a parcel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465D4A-92A7-ABE6-8E15-48F211B232B9}"/>
              </a:ext>
            </a:extLst>
          </p:cNvPr>
          <p:cNvGrpSpPr/>
          <p:nvPr/>
        </p:nvGrpSpPr>
        <p:grpSpPr>
          <a:xfrm>
            <a:off x="3694606" y="1949399"/>
            <a:ext cx="1530616" cy="2455070"/>
            <a:chOff x="814246" y="3961079"/>
            <a:chExt cx="1530616" cy="2455070"/>
          </a:xfrm>
        </p:grpSpPr>
        <p:pic>
          <p:nvPicPr>
            <p:cNvPr id="4" name="Picture 2" descr="3D Isometric Flat Vector Conceptual Illustration of Grocery Bundles Set 3D Isometric Flat Vector Conceptual Illustration of Grocery Bundles Set, Different Shopping Bags with Supermarket Foods cartoon of a grocery bag stock illustrations">
              <a:extLst>
                <a:ext uri="{FF2B5EF4-FFF2-40B4-BE49-F238E27FC236}">
                  <a16:creationId xmlns:a16="http://schemas.microsoft.com/office/drawing/2014/main" id="{3EF6AEE6-582F-FF86-5979-EFA65A1628D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32" t="14584" r="20633" b="13579"/>
            <a:stretch/>
          </p:blipFill>
          <p:spPr bwMode="auto">
            <a:xfrm>
              <a:off x="814246" y="4330411"/>
              <a:ext cx="1371935" cy="167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C6C9014-28DA-24F4-8855-578818837D08}"/>
                </a:ext>
              </a:extLst>
            </p:cNvPr>
            <p:cNvSpPr txBox="1"/>
            <p:nvPr/>
          </p:nvSpPr>
          <p:spPr>
            <a:xfrm>
              <a:off x="818995" y="3961079"/>
              <a:ext cx="15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dirty="0"/>
                <a:t>Once a Month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BC81FA4-ACBC-95A3-076E-7E0B89EDD5F3}"/>
                </a:ext>
              </a:extLst>
            </p:cNvPr>
            <p:cNvSpPr txBox="1"/>
            <p:nvPr/>
          </p:nvSpPr>
          <p:spPr>
            <a:xfrm>
              <a:off x="923278" y="6046817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Nice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4940533"/>
      </p:ext>
    </p:ext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Z:\Social Development\2019\Projects\Food parcels\Laaiplek\IMG-20190628-WA0008.jpeg">
            <a:extLst>
              <a:ext uri="{FF2B5EF4-FFF2-40B4-BE49-F238E27FC236}">
                <a16:creationId xmlns:a16="http://schemas.microsoft.com/office/drawing/2014/main" id="{998C1DEC-17BC-9E33-7D01-31071D41735C}"/>
              </a:ext>
            </a:extLst>
          </p:cNvPr>
          <p:cNvPicPr/>
          <p:nvPr/>
        </p:nvPicPr>
        <p:blipFill>
          <a:blip r:embed="rId2" cstate="print"/>
          <a:srcRect t="8247" b="18377"/>
          <a:stretch>
            <a:fillRect/>
          </a:stretch>
        </p:blipFill>
        <p:spPr bwMode="auto">
          <a:xfrm>
            <a:off x="9132228" y="1313740"/>
            <a:ext cx="2507322" cy="2572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0B4A6E-58AF-371C-7A39-BCB86D1BB26F}"/>
              </a:ext>
            </a:extLst>
          </p:cNvPr>
          <p:cNvSpPr txBox="1"/>
          <p:nvPr/>
        </p:nvSpPr>
        <p:spPr>
          <a:xfrm>
            <a:off x="1782619" y="626900"/>
            <a:ext cx="6866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dirty="0"/>
              <a:t>Your are </a:t>
            </a:r>
            <a:r>
              <a:rPr lang="en-ZA" sz="2000" u="sng" dirty="0"/>
              <a:t>Adopting A Family </a:t>
            </a:r>
            <a:r>
              <a:rPr lang="en-ZA" sz="2000" dirty="0"/>
              <a:t>who are receiving your food parcel</a:t>
            </a:r>
          </a:p>
        </p:txBody>
      </p:sp>
      <p:pic>
        <p:nvPicPr>
          <p:cNvPr id="7" name="Picture 6" descr="A picture containing indoor, plastic&#10;&#10;Description automatically generated">
            <a:extLst>
              <a:ext uri="{FF2B5EF4-FFF2-40B4-BE49-F238E27FC236}">
                <a16:creationId xmlns:a16="http://schemas.microsoft.com/office/drawing/2014/main" id="{FD9854F0-662E-96D3-2D3B-2FC041A619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228" y="3886199"/>
            <a:ext cx="2604004" cy="2604004"/>
          </a:xfrm>
          <a:prstGeom prst="rect">
            <a:avLst/>
          </a:prstGeom>
        </p:spPr>
      </p:pic>
      <p:pic>
        <p:nvPicPr>
          <p:cNvPr id="10" name="Picture 9" descr="A picture containing building, tree, outdoor, rock&#10;&#10;Description automatically generated">
            <a:extLst>
              <a:ext uri="{FF2B5EF4-FFF2-40B4-BE49-F238E27FC236}">
                <a16:creationId xmlns:a16="http://schemas.microsoft.com/office/drawing/2014/main" id="{EB0C4234-DDD3-D791-6813-6C1FA9C3650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4130" y="1884709"/>
            <a:ext cx="3839285" cy="2697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2D0D2E-5ECC-EA13-18F6-EE2B3A0BF23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804" y="1313740"/>
            <a:ext cx="4998861" cy="38392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60B4CA8-1710-AEC2-7F23-6F3A52CA6503}"/>
              </a:ext>
            </a:extLst>
          </p:cNvPr>
          <p:cNvSpPr txBox="1"/>
          <p:nvPr/>
        </p:nvSpPr>
        <p:spPr>
          <a:xfrm>
            <a:off x="5119648" y="5359594"/>
            <a:ext cx="2247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dirty="0">
                <a:highlight>
                  <a:srgbClr val="00FF00"/>
                </a:highlight>
              </a:rPr>
              <a:t>The Lord will say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E76A46-6421-D519-D2A5-DC6BE2D703C6}"/>
              </a:ext>
            </a:extLst>
          </p:cNvPr>
          <p:cNvSpPr txBox="1"/>
          <p:nvPr/>
        </p:nvSpPr>
        <p:spPr>
          <a:xfrm>
            <a:off x="4205248" y="5359594"/>
            <a:ext cx="2247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dirty="0">
                <a:highlight>
                  <a:srgbClr val="00FF00"/>
                </a:highlight>
              </a:rPr>
              <a:t>The Lord will say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476A25-E303-F2CD-C5C9-2321D49EEE6E}"/>
              </a:ext>
            </a:extLst>
          </p:cNvPr>
          <p:cNvSpPr txBox="1"/>
          <p:nvPr/>
        </p:nvSpPr>
        <p:spPr>
          <a:xfrm>
            <a:off x="3193623" y="5821259"/>
            <a:ext cx="5271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highlight>
                  <a:srgbClr val="00FF00"/>
                </a:highlight>
              </a:rPr>
              <a:t>When I was </a:t>
            </a:r>
            <a:r>
              <a:rPr lang="en-ZA" sz="3200" dirty="0">
                <a:highlight>
                  <a:srgbClr val="00FF00"/>
                </a:highlight>
              </a:rPr>
              <a:t>Hungry</a:t>
            </a:r>
            <a:r>
              <a:rPr lang="en-ZA" dirty="0">
                <a:highlight>
                  <a:srgbClr val="00FF00"/>
                </a:highlight>
              </a:rPr>
              <a:t>, You </a:t>
            </a:r>
            <a:r>
              <a:rPr lang="en-ZA" sz="3200" dirty="0">
                <a:highlight>
                  <a:srgbClr val="00FF00"/>
                </a:highlight>
              </a:rPr>
              <a:t>Adopted</a:t>
            </a:r>
            <a:r>
              <a:rPr lang="en-ZA" dirty="0">
                <a:highlight>
                  <a:srgbClr val="00FF00"/>
                </a:highlight>
              </a:rPr>
              <a:t> Me</a:t>
            </a:r>
          </a:p>
        </p:txBody>
      </p:sp>
    </p:spTree>
    <p:extLst>
      <p:ext uri="{BB962C8B-B14F-4D97-AF65-F5344CB8AC3E}">
        <p14:creationId xmlns:p14="http://schemas.microsoft.com/office/powerpoint/2010/main" val="104850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0183E7D-2D8F-1548-2044-1E14B42A21B1}"/>
              </a:ext>
            </a:extLst>
          </p:cNvPr>
          <p:cNvSpPr/>
          <p:nvPr/>
        </p:nvSpPr>
        <p:spPr>
          <a:xfrm>
            <a:off x="2214081" y="2615091"/>
            <a:ext cx="1689042" cy="32015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5EC4FE4-06BF-3DC1-1B99-D4A7A7D05B21}"/>
              </a:ext>
            </a:extLst>
          </p:cNvPr>
          <p:cNvCxnSpPr>
            <a:cxnSpLocks/>
          </p:cNvCxnSpPr>
          <p:nvPr/>
        </p:nvCxnSpPr>
        <p:spPr>
          <a:xfrm flipV="1">
            <a:off x="1047565" y="1225118"/>
            <a:ext cx="0" cy="458087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D31458E-FC8F-D1CC-EF14-07700418E255}"/>
              </a:ext>
            </a:extLst>
          </p:cNvPr>
          <p:cNvCxnSpPr/>
          <p:nvPr/>
        </p:nvCxnSpPr>
        <p:spPr>
          <a:xfrm>
            <a:off x="1047565" y="5805996"/>
            <a:ext cx="964115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E8BDB717-EC36-717E-3897-08EC908B79F2}"/>
              </a:ext>
            </a:extLst>
          </p:cNvPr>
          <p:cNvGrpSpPr/>
          <p:nvPr/>
        </p:nvGrpSpPr>
        <p:grpSpPr>
          <a:xfrm>
            <a:off x="1036432" y="157225"/>
            <a:ext cx="10597966" cy="1454173"/>
            <a:chOff x="1499732" y="69226"/>
            <a:chExt cx="10597966" cy="14541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19449F7-79C5-6BA5-EC5F-ED35FEB78255}"/>
                </a:ext>
              </a:extLst>
            </p:cNvPr>
            <p:cNvSpPr txBox="1"/>
            <p:nvPr/>
          </p:nvSpPr>
          <p:spPr>
            <a:xfrm>
              <a:off x="1499732" y="413269"/>
              <a:ext cx="102004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sz="3200" dirty="0">
                  <a:highlight>
                    <a:srgbClr val="FFFF00"/>
                  </a:highlight>
                </a:rPr>
                <a:t>Update Dec 2024: Number of food parcel issued YTD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83FAB11-E1CA-4939-B017-72783681B3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32813" y="69226"/>
              <a:ext cx="7264885" cy="1454173"/>
              <a:chOff x="0" y="0"/>
              <a:chExt cx="2601" cy="753"/>
            </a:xfrm>
          </p:grpSpPr>
          <p:sp>
            <p:nvSpPr>
              <p:cNvPr id="28" name="AutoShape 3">
                <a:extLst>
                  <a:ext uri="{FF2B5EF4-FFF2-40B4-BE49-F238E27FC236}">
                    <a16:creationId xmlns:a16="http://schemas.microsoft.com/office/drawing/2014/main" id="{F6DED277-96B6-6918-1821-847BD365362D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0" y="0"/>
                <a:ext cx="562" cy="7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ZA" dirty="0"/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D5C9A04-C974-C597-4E90-4C60B47E65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6027" t="9628" b="17497"/>
              <a:stretch>
                <a:fillRect/>
              </a:stretch>
            </p:blipFill>
            <p:spPr bwMode="auto">
              <a:xfrm>
                <a:off x="2073" y="51"/>
                <a:ext cx="528" cy="5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325570B-C635-457D-3246-AF86D3E2D64C}"/>
              </a:ext>
            </a:extLst>
          </p:cNvPr>
          <p:cNvSpPr txBox="1"/>
          <p:nvPr/>
        </p:nvSpPr>
        <p:spPr>
          <a:xfrm>
            <a:off x="2104512" y="5901683"/>
            <a:ext cx="1634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Target 2024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3513B80-35E1-845A-66A9-A3C5E7A8637D}"/>
              </a:ext>
            </a:extLst>
          </p:cNvPr>
          <p:cNvSpPr txBox="1"/>
          <p:nvPr/>
        </p:nvSpPr>
        <p:spPr>
          <a:xfrm>
            <a:off x="2323649" y="1819753"/>
            <a:ext cx="1415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Target </a:t>
            </a:r>
          </a:p>
          <a:p>
            <a:r>
              <a:rPr lang="en-ZA" dirty="0"/>
              <a:t>1 160 Parcels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29465B-0E72-02E9-580A-27A3CD791B26}"/>
              </a:ext>
            </a:extLst>
          </p:cNvPr>
          <p:cNvSpPr txBox="1"/>
          <p:nvPr/>
        </p:nvSpPr>
        <p:spPr>
          <a:xfrm>
            <a:off x="5069638" y="1315929"/>
            <a:ext cx="14683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Actual YTD </a:t>
            </a:r>
          </a:p>
          <a:p>
            <a:r>
              <a:rPr lang="en-ZA" dirty="0"/>
              <a:t>1 173  Parcels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7C4E56-F603-A9D5-8815-B495D749027B}"/>
              </a:ext>
            </a:extLst>
          </p:cNvPr>
          <p:cNvSpPr txBox="1"/>
          <p:nvPr/>
        </p:nvSpPr>
        <p:spPr>
          <a:xfrm>
            <a:off x="4926943" y="5962019"/>
            <a:ext cx="1634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Act YTD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7E9B8E-CE9E-FAE8-7DCC-797148957D8D}"/>
              </a:ext>
            </a:extLst>
          </p:cNvPr>
          <p:cNvSpPr/>
          <p:nvPr/>
        </p:nvSpPr>
        <p:spPr>
          <a:xfrm>
            <a:off x="4848947" y="2050744"/>
            <a:ext cx="1689042" cy="3736131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281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00"/>
    </mc:Choice>
    <mc:Fallback xmlns="">
      <p:transition spd="slow" advTm="1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1" grpId="0"/>
      <p:bldP spid="4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B284AB8-3210-7BD6-E324-1B868313915C}"/>
              </a:ext>
            </a:extLst>
          </p:cNvPr>
          <p:cNvSpPr txBox="1"/>
          <p:nvPr/>
        </p:nvSpPr>
        <p:spPr>
          <a:xfrm>
            <a:off x="769118" y="438632"/>
            <a:ext cx="9278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b="1" dirty="0"/>
              <a:t>You can also donate R150 instead of a parcel, via the following Options: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FF4A79E-A410-2C5F-61BF-6A3F90007F84}"/>
              </a:ext>
            </a:extLst>
          </p:cNvPr>
          <p:cNvGrpSpPr/>
          <p:nvPr/>
        </p:nvGrpSpPr>
        <p:grpSpPr>
          <a:xfrm>
            <a:off x="642041" y="1151935"/>
            <a:ext cx="10665908" cy="2541014"/>
            <a:chOff x="642041" y="1151935"/>
            <a:chExt cx="10665908" cy="254101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D78725E-09B9-F3C5-199B-A08D8F39FD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717" t="4114" r="-389" b="6232"/>
            <a:stretch/>
          </p:blipFill>
          <p:spPr bwMode="auto">
            <a:xfrm rot="5400000">
              <a:off x="2754208" y="1227587"/>
              <a:ext cx="2058027" cy="273128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 descr="A picture containing tree, person, outdoor&#10;&#10;Description automatically generated">
              <a:extLst>
                <a:ext uri="{FF2B5EF4-FFF2-40B4-BE49-F238E27FC236}">
                  <a16:creationId xmlns:a16="http://schemas.microsoft.com/office/drawing/2014/main" id="{EA5ADEAA-D497-2FC2-AF11-94D9B9E319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42" t="-2312" b="1"/>
            <a:stretch/>
          </p:blipFill>
          <p:spPr bwMode="auto">
            <a:xfrm rot="5400000">
              <a:off x="5708941" y="1460952"/>
              <a:ext cx="2138151" cy="232584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Picture 7" descr="A person standing in front of a white wall&#10;&#10;Description automatically generated with medium confidence">
              <a:extLst>
                <a:ext uri="{FF2B5EF4-FFF2-40B4-BE49-F238E27FC236}">
                  <a16:creationId xmlns:a16="http://schemas.microsoft.com/office/drawing/2014/main" id="{79B73F37-01AB-A27E-C9CB-7468CECDBD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78" t="41504" r="25382" b="24720"/>
            <a:stretch/>
          </p:blipFill>
          <p:spPr bwMode="auto">
            <a:xfrm>
              <a:off x="8680629" y="1484094"/>
              <a:ext cx="2627320" cy="213814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3A2483-0A56-D391-2365-424B9C34BE08}"/>
                </a:ext>
              </a:extLst>
            </p:cNvPr>
            <p:cNvSpPr txBox="1"/>
            <p:nvPr/>
          </p:nvSpPr>
          <p:spPr>
            <a:xfrm>
              <a:off x="642041" y="1831949"/>
              <a:ext cx="130930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b="1" dirty="0"/>
                <a:t>Some of Our Members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AB9E98-C7BB-1B80-BC65-3FF7F63328F5}"/>
                </a:ext>
              </a:extLst>
            </p:cNvPr>
            <p:cNvSpPr txBox="1"/>
            <p:nvPr/>
          </p:nvSpPr>
          <p:spPr>
            <a:xfrm>
              <a:off x="2417579" y="1151935"/>
              <a:ext cx="83197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b="1" dirty="0"/>
                <a:t>Mark &amp; Cheryl Topass	Basil and Floripes De Gois                       Lydia Van Onselen	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E2EA16A-E365-20B5-ACD9-F3E59DA24069}"/>
              </a:ext>
            </a:extLst>
          </p:cNvPr>
          <p:cNvSpPr/>
          <p:nvPr/>
        </p:nvSpPr>
        <p:spPr>
          <a:xfrm>
            <a:off x="502210" y="900297"/>
            <a:ext cx="11482644" cy="291710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CA26B79-64D5-84B1-C0B1-AE1B06047AD0}"/>
              </a:ext>
            </a:extLst>
          </p:cNvPr>
          <p:cNvGrpSpPr/>
          <p:nvPr/>
        </p:nvGrpSpPr>
        <p:grpSpPr>
          <a:xfrm>
            <a:off x="455611" y="3864314"/>
            <a:ext cx="6761935" cy="2917101"/>
            <a:chOff x="455611" y="3864314"/>
            <a:chExt cx="6761935" cy="291710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D38ED4-1C51-519E-E4BB-DEA056E0367A}"/>
                </a:ext>
              </a:extLst>
            </p:cNvPr>
            <p:cNvSpPr txBox="1"/>
            <p:nvPr/>
          </p:nvSpPr>
          <p:spPr>
            <a:xfrm>
              <a:off x="502210" y="4056555"/>
              <a:ext cx="130930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b="1" dirty="0"/>
                <a:t>Via EFT</a:t>
              </a:r>
            </a:p>
            <a:p>
              <a:endParaRPr lang="en-ZA" b="1" dirty="0"/>
            </a:p>
            <a:p>
              <a:r>
                <a:rPr lang="en-ZA" b="1" dirty="0"/>
                <a:t>Bank info</a:t>
              </a:r>
            </a:p>
            <a:p>
              <a:r>
                <a:rPr lang="en-ZA" b="1" dirty="0"/>
                <a:t>In Foyer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EC8597-E065-AD4D-61C3-777B467C68E9}"/>
                </a:ext>
              </a:extLst>
            </p:cNvPr>
            <p:cNvSpPr txBox="1"/>
            <p:nvPr/>
          </p:nvSpPr>
          <p:spPr>
            <a:xfrm>
              <a:off x="1846510" y="3944587"/>
              <a:ext cx="5371036" cy="25423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ZA" sz="1800" dirty="0"/>
                <a:t>Account Name:	SSVP Vredenburg St Jude Church	</a:t>
              </a:r>
            </a:p>
            <a:p>
              <a:pPr>
                <a:lnSpc>
                  <a:spcPct val="150000"/>
                </a:lnSpc>
              </a:pPr>
              <a:r>
                <a:rPr lang="en-ZA" sz="1800" dirty="0"/>
                <a:t>Bank:		Standard Bank</a:t>
              </a:r>
            </a:p>
            <a:p>
              <a:pPr>
                <a:lnSpc>
                  <a:spcPct val="150000"/>
                </a:lnSpc>
              </a:pPr>
              <a:r>
                <a:rPr lang="en-ZA" sz="1800" dirty="0"/>
                <a:t>Branch:		Boksburg</a:t>
              </a:r>
            </a:p>
            <a:p>
              <a:pPr>
                <a:lnSpc>
                  <a:spcPct val="150000"/>
                </a:lnSpc>
              </a:pPr>
              <a:r>
                <a:rPr lang="en-ZA" sz="1800" dirty="0"/>
                <a:t>Branch Code:	1842	</a:t>
              </a:r>
            </a:p>
            <a:p>
              <a:pPr>
                <a:lnSpc>
                  <a:spcPct val="150000"/>
                </a:lnSpc>
              </a:pPr>
              <a:r>
                <a:rPr lang="en-ZA" sz="1800" dirty="0"/>
                <a:t>Account Number:	</a:t>
              </a:r>
              <a:r>
                <a:rPr lang="en-CA" sz="1800" dirty="0"/>
                <a:t> 042 109 744</a:t>
              </a:r>
              <a:endParaRPr lang="en-ZA" sz="1800" dirty="0"/>
            </a:p>
          </p:txBody>
        </p:sp>
        <p:pic>
          <p:nvPicPr>
            <p:cNvPr id="15" name="Picture 14" descr="A group of posters on a wall&#10;&#10;Description automatically generated with low confidence">
              <a:extLst>
                <a:ext uri="{FF2B5EF4-FFF2-40B4-BE49-F238E27FC236}">
                  <a16:creationId xmlns:a16="http://schemas.microsoft.com/office/drawing/2014/main" id="{70FD1793-B4B5-0EC6-C50A-87234DA82D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31" t="24185" r="21997" b="24422"/>
            <a:stretch/>
          </p:blipFill>
          <p:spPr>
            <a:xfrm rot="5400000">
              <a:off x="287199" y="5410050"/>
              <a:ext cx="1496950" cy="1160125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6EE73CB-59F2-05F2-DE0B-5E1FF3FD8284}"/>
                </a:ext>
              </a:extLst>
            </p:cNvPr>
            <p:cNvSpPr/>
            <p:nvPr/>
          </p:nvSpPr>
          <p:spPr>
            <a:xfrm>
              <a:off x="455611" y="3864314"/>
              <a:ext cx="6562936" cy="291710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53CC02-D83C-67AC-8D2A-EAB9EC8C7868}"/>
              </a:ext>
            </a:extLst>
          </p:cNvPr>
          <p:cNvGrpSpPr/>
          <p:nvPr/>
        </p:nvGrpSpPr>
        <p:grpSpPr>
          <a:xfrm>
            <a:off x="7208771" y="3889811"/>
            <a:ext cx="4711760" cy="2968190"/>
            <a:chOff x="7208771" y="3889811"/>
            <a:chExt cx="4711760" cy="296819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16CF3B4-A193-69C3-7D22-CB037493D918}"/>
                </a:ext>
              </a:extLst>
            </p:cNvPr>
            <p:cNvSpPr/>
            <p:nvPr/>
          </p:nvSpPr>
          <p:spPr>
            <a:xfrm>
              <a:off x="7208771" y="3889811"/>
              <a:ext cx="4711760" cy="296819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A4496C-5311-2AB4-2135-06D4E1CA9EEE}"/>
                </a:ext>
              </a:extLst>
            </p:cNvPr>
            <p:cNvGrpSpPr/>
            <p:nvPr/>
          </p:nvGrpSpPr>
          <p:grpSpPr>
            <a:xfrm>
              <a:off x="7579123" y="4034133"/>
              <a:ext cx="3620140" cy="2605446"/>
              <a:chOff x="7610276" y="4056555"/>
              <a:chExt cx="3557833" cy="2560601"/>
            </a:xfrm>
          </p:grpSpPr>
          <p:pic>
            <p:nvPicPr>
              <p:cNvPr id="17" name="Picture 16" descr="Website&#10;&#10;Description automatically generated with medium confidence">
                <a:extLst>
                  <a:ext uri="{FF2B5EF4-FFF2-40B4-BE49-F238E27FC236}">
                    <a16:creationId xmlns:a16="http://schemas.microsoft.com/office/drawing/2014/main" id="{030FCD69-BBF4-B3AC-1103-60F6DCC82E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128" t="24380" r="36544" b="29046"/>
              <a:stretch/>
            </p:blipFill>
            <p:spPr>
              <a:xfrm rot="5400000">
                <a:off x="8878932" y="4327979"/>
                <a:ext cx="2560601" cy="2017753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99202D5-3698-0DF5-365D-80709319CE32}"/>
                  </a:ext>
                </a:extLst>
              </p:cNvPr>
              <p:cNvSpPr txBox="1"/>
              <p:nvPr/>
            </p:nvSpPr>
            <p:spPr>
              <a:xfrm>
                <a:off x="7610276" y="4656719"/>
                <a:ext cx="130930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ZA" b="1" dirty="0"/>
                  <a:t>Or Place donation in Poor Box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183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F017E90-A64E-BDB6-F5E7-BE9C2776CB05}"/>
              </a:ext>
            </a:extLst>
          </p:cNvPr>
          <p:cNvSpPr txBox="1">
            <a:spLocks/>
          </p:cNvSpPr>
          <p:nvPr/>
        </p:nvSpPr>
        <p:spPr>
          <a:xfrm>
            <a:off x="726290" y="160098"/>
            <a:ext cx="9203979" cy="9738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dirty="0"/>
              <a:t>Status of our Projects Dec 2024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71D6E52-4A88-92F5-05A7-72EA2B538A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881315"/>
              </p:ext>
            </p:extLst>
          </p:nvPr>
        </p:nvGraphicFramePr>
        <p:xfrm>
          <a:off x="1117599" y="1310325"/>
          <a:ext cx="8024263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7861">
                  <a:extLst>
                    <a:ext uri="{9D8B030D-6E8A-4147-A177-3AD203B41FA5}">
                      <a16:colId xmlns:a16="http://schemas.microsoft.com/office/drawing/2014/main" val="97545164"/>
                    </a:ext>
                  </a:extLst>
                </a:gridCol>
                <a:gridCol w="2507861">
                  <a:extLst>
                    <a:ext uri="{9D8B030D-6E8A-4147-A177-3AD203B41FA5}">
                      <a16:colId xmlns:a16="http://schemas.microsoft.com/office/drawing/2014/main" val="245897476"/>
                    </a:ext>
                  </a:extLst>
                </a:gridCol>
                <a:gridCol w="3008541">
                  <a:extLst>
                    <a:ext uri="{9D8B030D-6E8A-4147-A177-3AD203B41FA5}">
                      <a16:colId xmlns:a16="http://schemas.microsoft.com/office/drawing/2014/main" val="3953119704"/>
                    </a:ext>
                  </a:extLst>
                </a:gridCol>
              </a:tblGrid>
              <a:tr h="542879">
                <a:tc>
                  <a:txBody>
                    <a:bodyPr/>
                    <a:lstStyle/>
                    <a:p>
                      <a:endParaRPr lang="en-ZA" sz="2800" dirty="0">
                        <a:solidFill>
                          <a:srgbClr val="C00000"/>
                        </a:solidFill>
                      </a:endParaRPr>
                    </a:p>
                    <a:p>
                      <a:endParaRPr lang="en-Z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2800" dirty="0">
                          <a:solidFill>
                            <a:srgbClr val="C00000"/>
                          </a:solidFill>
                        </a:rPr>
                        <a:t>Plan 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2800" dirty="0">
                          <a:solidFill>
                            <a:srgbClr val="C00000"/>
                          </a:solidFill>
                        </a:rPr>
                        <a:t>YTD Dec  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598126"/>
                  </a:ext>
                </a:extLst>
              </a:tr>
              <a:tr h="542879">
                <a:tc>
                  <a:txBody>
                    <a:bodyPr/>
                    <a:lstStyle/>
                    <a:p>
                      <a:r>
                        <a:rPr lang="en-ZA" sz="2800" dirty="0">
                          <a:solidFill>
                            <a:srgbClr val="C00000"/>
                          </a:solidFill>
                        </a:rPr>
                        <a:t>Beneficiaries </a:t>
                      </a:r>
                    </a:p>
                    <a:p>
                      <a:endParaRPr lang="en-Z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2800" dirty="0">
                          <a:solidFill>
                            <a:srgbClr val="C00000"/>
                          </a:solidFill>
                        </a:rPr>
                        <a:t>16 851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2800" dirty="0">
                          <a:solidFill>
                            <a:srgbClr val="C00000"/>
                          </a:solidFill>
                        </a:rPr>
                        <a:t>17 853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925099"/>
                  </a:ext>
                </a:extLst>
              </a:tr>
              <a:tr h="542879">
                <a:tc>
                  <a:txBody>
                    <a:bodyPr/>
                    <a:lstStyle/>
                    <a:p>
                      <a:r>
                        <a:rPr lang="en-ZA" sz="2800" dirty="0">
                          <a:solidFill>
                            <a:srgbClr val="C00000"/>
                          </a:solidFill>
                        </a:rPr>
                        <a:t>Expenses</a:t>
                      </a:r>
                    </a:p>
                    <a:p>
                      <a:endParaRPr lang="en-Z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2800" dirty="0">
                          <a:solidFill>
                            <a:srgbClr val="C00000"/>
                          </a:solidFill>
                        </a:rPr>
                        <a:t>R310 000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2800" dirty="0">
                          <a:solidFill>
                            <a:srgbClr val="C00000"/>
                          </a:solidFill>
                        </a:rPr>
                        <a:t>R415 500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883017"/>
                  </a:ext>
                </a:extLst>
              </a:tr>
            </a:tbl>
          </a:graphicData>
        </a:graphic>
      </p:graphicFrame>
      <p:sp>
        <p:nvSpPr>
          <p:cNvPr id="10" name="Text Box 1">
            <a:extLst>
              <a:ext uri="{FF2B5EF4-FFF2-40B4-BE49-F238E27FC236}">
                <a16:creationId xmlns:a16="http://schemas.microsoft.com/office/drawing/2014/main" id="{C04318E1-7BD5-1B7C-69D3-3ED7B7E61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58" y="4402317"/>
            <a:ext cx="9364233" cy="229558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36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3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Alone our Conference can do so little: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36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3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Together, We can do so much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2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5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338</Words>
  <Application>Microsoft Office PowerPoint</Application>
  <PresentationFormat>Widescreen</PresentationFormat>
  <Paragraphs>68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St Vincent De Paul Society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 Vincent De Paul Society</dc:title>
  <dc:creator>Mark Topass</dc:creator>
  <cp:lastModifiedBy>Mark Topass</cp:lastModifiedBy>
  <cp:revision>116</cp:revision>
  <cp:lastPrinted>2023-07-03T12:51:36Z</cp:lastPrinted>
  <dcterms:created xsi:type="dcterms:W3CDTF">2023-02-27T07:38:39Z</dcterms:created>
  <dcterms:modified xsi:type="dcterms:W3CDTF">2025-02-12T18:34:11Z</dcterms:modified>
</cp:coreProperties>
</file>